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Corbel"/>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kPxgQxRDXvuaapvkyS8ToyZeb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7.xml"/><Relationship Id="rId33" Type="http://schemas.openxmlformats.org/officeDocument/2006/relationships/font" Target="fonts/Corbel-boldItalic.fntdata"/><Relationship Id="rId10" Type="http://schemas.openxmlformats.org/officeDocument/2006/relationships/slide" Target="slides/slide6.xml"/><Relationship Id="rId32" Type="http://schemas.openxmlformats.org/officeDocument/2006/relationships/font" Target="fonts/Corbel-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gislature.idaho.gov/statutesrules/idstat/Title33/T33CH8/SECT33-80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e50fe62c6d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e50fe62c6d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3e50fe62c6d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each of these types of expenses are important – talk through some of the drivers of them </a:t>
            </a:r>
            <a:endParaRPr/>
          </a:p>
          <a:p>
            <a:pPr indent="0" lvl="0" marL="0" rtl="0" algn="l">
              <a:lnSpc>
                <a:spcPct val="100000"/>
              </a:lnSpc>
              <a:spcBef>
                <a:spcPts val="0"/>
              </a:spcBef>
              <a:spcAft>
                <a:spcPts val="0"/>
              </a:spcAft>
              <a:buSzPts val="1400"/>
              <a:buNone/>
            </a:pPr>
            <a:r>
              <a:t/>
            </a:r>
            <a:endParaRPr/>
          </a:p>
        </p:txBody>
      </p:sp>
      <p:sp>
        <p:nvSpPr>
          <p:cNvPr id="220" name="Google Shape;2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659dbae73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659dbae73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659dbae73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e715228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e71522874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3e71522874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e50fe62c6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e50fe62c6d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e50fe62c6d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659dbae73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659dbae73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659dbae737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sng">
                <a:solidFill>
                  <a:srgbClr val="000000"/>
                </a:solidFill>
                <a:latin typeface="Times New Roman"/>
                <a:ea typeface="Times New Roman"/>
                <a:cs typeface="Times New Roman"/>
                <a:sym typeface="Times New Roman"/>
              </a:rPr>
              <a:t>7215 - Fund Balance Reporting in Governmental Funds</a:t>
            </a:r>
            <a:endParaRPr b="1"/>
          </a:p>
          <a:p>
            <a:pPr indent="0" lvl="0" marL="0" rtl="0" algn="l">
              <a:lnSpc>
                <a:spcPct val="100000"/>
              </a:lnSpc>
              <a:spcBef>
                <a:spcPts val="0"/>
              </a:spcBef>
              <a:spcAft>
                <a:spcPts val="0"/>
              </a:spcAft>
              <a:buSzPts val="1400"/>
              <a:buNone/>
            </a:pPr>
            <a:br>
              <a:rPr b="0" lang="en-US"/>
            </a:br>
            <a:r>
              <a:rPr b="0" i="0" lang="en-US" sz="1800" u="none" strike="noStrike">
                <a:solidFill>
                  <a:srgbClr val="000000"/>
                </a:solidFill>
                <a:latin typeface="Times New Roman"/>
                <a:ea typeface="Times New Roman"/>
                <a:cs typeface="Times New Roman"/>
                <a:sym typeface="Times New Roman"/>
              </a:rPr>
              <a:t>The following definitions will be used in reporting activity in governmental funds across the District.  The District</a:t>
            </a:r>
            <a:r>
              <a:rPr b="1" i="0" lang="en-US" sz="1800" u="none" strike="noStrike">
                <a:solidFill>
                  <a:srgbClr val="000000"/>
                </a:solidFill>
                <a:latin typeface="Times New Roman"/>
                <a:ea typeface="Times New Roman"/>
                <a:cs typeface="Times New Roman"/>
                <a:sym typeface="Times New Roman"/>
              </a:rPr>
              <a:t> </a:t>
            </a:r>
            <a:r>
              <a:rPr b="0" i="0" lang="en-US" sz="1800" u="none" strike="noStrike">
                <a:solidFill>
                  <a:srgbClr val="000000"/>
                </a:solidFill>
                <a:latin typeface="Times New Roman"/>
                <a:ea typeface="Times New Roman"/>
                <a:cs typeface="Times New Roman"/>
                <a:sym typeface="Times New Roman"/>
              </a:rPr>
              <a:t>may or may not report all fund types in any given reporting period, based on actual circumstances and activity.</a:t>
            </a:r>
            <a:endParaRPr b="0"/>
          </a:p>
          <a:p>
            <a:pPr indent="0" lvl="0" marL="0" rtl="0" algn="l">
              <a:lnSpc>
                <a:spcPct val="100000"/>
              </a:lnSpc>
              <a:spcBef>
                <a:spcPts val="0"/>
              </a:spcBef>
              <a:spcAft>
                <a:spcPts val="0"/>
              </a:spcAft>
              <a:buClr>
                <a:schemeClr val="dk1"/>
              </a:buClr>
              <a:buSzPts val="1200"/>
              <a:buFont typeface="Play"/>
              <a:buAutoNum type="arabicPeriod"/>
            </a:pPr>
            <a:br>
              <a:rPr b="0" lang="en-US"/>
            </a:br>
            <a:r>
              <a:rPr b="1" i="0" lang="en-US" sz="1800" u="none" strike="noStrike">
                <a:solidFill>
                  <a:srgbClr val="000000"/>
                </a:solidFill>
                <a:latin typeface="Times New Roman"/>
                <a:ea typeface="Times New Roman"/>
                <a:cs typeface="Times New Roman"/>
                <a:sym typeface="Times New Roman"/>
              </a:rPr>
              <a:t>Non-spendable Fund Balance:  </a:t>
            </a:r>
            <a:r>
              <a:rPr b="0" i="0" lang="en-US" sz="1800" u="none" strike="noStrike">
                <a:solidFill>
                  <a:srgbClr val="000000"/>
                </a:solidFill>
                <a:latin typeface="Times New Roman"/>
                <a:ea typeface="Times New Roman"/>
                <a:cs typeface="Times New Roman"/>
                <a:sym typeface="Times New Roman"/>
              </a:rPr>
              <a:t>Includes amounts that cannot be spent because they are either:</a:t>
            </a:r>
            <a:endParaRPr b="1" i="0" sz="1800" u="none" strike="noStrike">
              <a:solidFill>
                <a:srgbClr val="000000"/>
              </a:solidFill>
              <a:latin typeface="Times New Roman"/>
              <a:ea typeface="Times New Roman"/>
              <a:cs typeface="Times New Roman"/>
              <a:sym typeface="Times New Roman"/>
            </a:endParaRPr>
          </a:p>
          <a:p>
            <a:pPr indent="-76200" lvl="0" marL="457200" rtl="0" algn="l">
              <a:lnSpc>
                <a:spcPct val="100000"/>
              </a:lnSpc>
              <a:spcBef>
                <a:spcPts val="0"/>
              </a:spcBef>
              <a:spcAft>
                <a:spcPts val="0"/>
              </a:spcAft>
              <a:buClr>
                <a:schemeClr val="dk1"/>
              </a:buClr>
              <a:buSzPts val="1200"/>
              <a:buFont typeface="Play"/>
              <a:buAutoNum type="arabicPeriod"/>
            </a:pPr>
            <a:br>
              <a:rPr b="0" lang="en-US"/>
            </a:br>
            <a:r>
              <a:rPr b="0" i="0" lang="en-US" sz="1800" u="none" strike="noStrike">
                <a:solidFill>
                  <a:srgbClr val="000000"/>
                </a:solidFill>
                <a:latin typeface="Times New Roman"/>
                <a:ea typeface="Times New Roman"/>
                <a:cs typeface="Times New Roman"/>
                <a:sym typeface="Times New Roman"/>
              </a:rPr>
              <a:t>Not in spendable form; or </a:t>
            </a:r>
            <a:endParaRPr/>
          </a:p>
          <a:p>
            <a:pPr indent="-114300" lvl="0" marL="457200" rtl="0" algn="l">
              <a:lnSpc>
                <a:spcPct val="100000"/>
              </a:lnSpc>
              <a:spcBef>
                <a:spcPts val="0"/>
              </a:spcBef>
              <a:spcAft>
                <a:spcPts val="0"/>
              </a:spcAft>
              <a:buClr>
                <a:srgbClr val="000000"/>
              </a:buClr>
              <a:buSzPts val="1800"/>
              <a:buFont typeface="Play"/>
              <a:buAutoNum type="arabicPeriod"/>
            </a:pPr>
            <a:r>
              <a:rPr b="0" i="0" lang="en-US" sz="1800" u="none" strike="noStrike">
                <a:solidFill>
                  <a:srgbClr val="000000"/>
                </a:solidFill>
                <a:latin typeface="Times New Roman"/>
                <a:ea typeface="Times New Roman"/>
                <a:cs typeface="Times New Roman"/>
                <a:sym typeface="Times New Roman"/>
              </a:rPr>
              <a:t>Legally or contractually required to be maintained intact.</a:t>
            </a:r>
            <a:endParaRPr/>
          </a:p>
          <a:p>
            <a:pPr indent="0" lvl="0" marL="0" rtl="0" algn="l">
              <a:lnSpc>
                <a:spcPct val="100000"/>
              </a:lnSpc>
              <a:spcBef>
                <a:spcPts val="0"/>
              </a:spcBef>
              <a:spcAft>
                <a:spcPts val="0"/>
              </a:spcAft>
              <a:buClr>
                <a:schemeClr val="dk1"/>
              </a:buClr>
              <a:buSzPts val="1200"/>
              <a:buFont typeface="Play"/>
              <a:buAutoNum type="arabicPeriod" startAt="2"/>
            </a:pPr>
            <a:br>
              <a:rPr b="0" lang="en-US"/>
            </a:br>
            <a:r>
              <a:rPr b="1" i="0" lang="en-US" sz="1800" u="none" strike="noStrike">
                <a:solidFill>
                  <a:srgbClr val="000000"/>
                </a:solidFill>
                <a:latin typeface="Times New Roman"/>
                <a:ea typeface="Times New Roman"/>
                <a:cs typeface="Times New Roman"/>
                <a:sym typeface="Times New Roman"/>
              </a:rPr>
              <a:t>Restricted Fund Balance:  </a:t>
            </a:r>
            <a:r>
              <a:rPr b="0" i="0" lang="en-US" sz="1800" u="none" strike="noStrike">
                <a:solidFill>
                  <a:srgbClr val="000000"/>
                </a:solidFill>
                <a:latin typeface="Times New Roman"/>
                <a:ea typeface="Times New Roman"/>
                <a:cs typeface="Times New Roman"/>
                <a:sym typeface="Times New Roman"/>
              </a:rPr>
              <a:t>Includes amounts that can be spent only for the specific purposes stipulated by District policy, external resource providers, or through federal regulations or State laws or rules.</a:t>
            </a:r>
            <a:endParaRPr b="1" i="0" sz="1800" u="none" strike="noStrike">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200"/>
              <a:buFont typeface="Play"/>
              <a:buAutoNum type="arabicPeriod" startAt="2"/>
            </a:pPr>
            <a:br>
              <a:rPr b="0" lang="en-US"/>
            </a:br>
            <a:r>
              <a:rPr b="1" i="0" lang="en-US" sz="1800" u="none" strike="noStrike">
                <a:solidFill>
                  <a:srgbClr val="000000"/>
                </a:solidFill>
                <a:latin typeface="Times New Roman"/>
                <a:ea typeface="Times New Roman"/>
                <a:cs typeface="Times New Roman"/>
                <a:sym typeface="Times New Roman"/>
              </a:rPr>
              <a:t>Committed Fund Balance:  </a:t>
            </a:r>
            <a:r>
              <a:rPr b="0" i="0" lang="en-US" sz="1800" u="none" strike="noStrike">
                <a:solidFill>
                  <a:srgbClr val="000000"/>
                </a:solidFill>
                <a:latin typeface="Times New Roman"/>
                <a:ea typeface="Times New Roman"/>
                <a:cs typeface="Times New Roman"/>
                <a:sym typeface="Times New Roman"/>
              </a:rPr>
              <a:t>Includes amounts that can be used only for the specific purposes determined by a formal action of the</a:t>
            </a:r>
            <a:r>
              <a:rPr b="1" i="0" lang="en-US" sz="1800" u="none" strike="noStrike">
                <a:solidFill>
                  <a:srgbClr val="000000"/>
                </a:solidFill>
                <a:latin typeface="Times New Roman"/>
                <a:ea typeface="Times New Roman"/>
                <a:cs typeface="Times New Roman"/>
                <a:sym typeface="Times New Roman"/>
              </a:rPr>
              <a:t> </a:t>
            </a:r>
            <a:r>
              <a:rPr b="0" i="0" lang="en-US" sz="1800" u="none" strike="noStrike">
                <a:solidFill>
                  <a:srgbClr val="000000"/>
                </a:solidFill>
                <a:latin typeface="Times New Roman"/>
                <a:ea typeface="Times New Roman"/>
                <a:cs typeface="Times New Roman"/>
                <a:sym typeface="Times New Roman"/>
              </a:rPr>
              <a:t>Board. </a:t>
            </a:r>
            <a:endParaRPr b="1" i="0" sz="1800" u="none" strike="noStrike">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200"/>
              <a:buFont typeface="Play"/>
              <a:buAutoNum type="arabicPeriod" startAt="2"/>
            </a:pPr>
            <a:br>
              <a:rPr b="0" lang="en-US"/>
            </a:br>
            <a:r>
              <a:rPr b="1" i="0" lang="en-US" sz="1800" u="none" strike="noStrike">
                <a:solidFill>
                  <a:srgbClr val="000000"/>
                </a:solidFill>
                <a:latin typeface="Times New Roman"/>
                <a:ea typeface="Times New Roman"/>
                <a:cs typeface="Times New Roman"/>
                <a:sym typeface="Times New Roman"/>
              </a:rPr>
              <a:t>Assigned Fund Balance:  </a:t>
            </a:r>
            <a:r>
              <a:rPr b="0" i="0" lang="en-US" sz="1800" u="none" strike="noStrike">
                <a:solidFill>
                  <a:srgbClr val="000000"/>
                </a:solidFill>
                <a:latin typeface="Times New Roman"/>
                <a:ea typeface="Times New Roman"/>
                <a:cs typeface="Times New Roman"/>
                <a:sym typeface="Times New Roman"/>
              </a:rPr>
              <a:t>Includes amounts intended to be used by the District for specific purposes, but do not meet the criteria to be classified as restricted or committed. In funds other than the general fund, the assigned fund balance represents the remaining amount that is not restricted or committed.</a:t>
            </a:r>
            <a:endParaRPr b="1" i="0" sz="1800" u="none" strike="noStrike">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SzPts val="1400"/>
              <a:buNone/>
            </a:pPr>
            <a:br>
              <a:rPr b="0" lang="en-US"/>
            </a:br>
            <a:r>
              <a:rPr b="0" i="1" lang="en-US" sz="1800" u="none" strike="noStrike">
                <a:solidFill>
                  <a:srgbClr val="000000"/>
                </a:solidFill>
                <a:latin typeface="Times New Roman"/>
                <a:ea typeface="Times New Roman"/>
                <a:cs typeface="Times New Roman"/>
                <a:sym typeface="Times New Roman"/>
              </a:rPr>
              <a:t>Authority to Assign</a:t>
            </a:r>
            <a:r>
              <a:rPr b="0" i="0" lang="en-US" sz="1800" u="none" strike="noStrike">
                <a:solidFill>
                  <a:srgbClr val="000000"/>
                </a:solidFill>
                <a:latin typeface="Times New Roman"/>
                <a:ea typeface="Times New Roman"/>
                <a:cs typeface="Times New Roman"/>
                <a:sym typeface="Times New Roman"/>
              </a:rPr>
              <a:t> - The Board delegates to the Superintendent</a:t>
            </a:r>
            <a:r>
              <a:rPr b="1" i="0" lang="en-US" sz="1800" u="none" strike="noStrike">
                <a:solidFill>
                  <a:srgbClr val="000000"/>
                </a:solidFill>
                <a:latin typeface="Times New Roman"/>
                <a:ea typeface="Times New Roman"/>
                <a:cs typeface="Times New Roman"/>
                <a:sym typeface="Times New Roman"/>
              </a:rPr>
              <a:t> </a:t>
            </a:r>
            <a:r>
              <a:rPr b="0" i="0" lang="en-US" sz="1800" u="none" strike="noStrike">
                <a:solidFill>
                  <a:srgbClr val="000000"/>
                </a:solidFill>
                <a:latin typeface="Times New Roman"/>
                <a:ea typeface="Times New Roman"/>
                <a:cs typeface="Times New Roman"/>
                <a:sym typeface="Times New Roman"/>
              </a:rPr>
              <a:t>or designee the authority to assign amounts to be used for specific purposes.  Such assignments cannot exceed the available (spendable, unrestricted, uncommitted) fund balance in any particular fund.</a:t>
            </a:r>
            <a:endParaRPr b="0"/>
          </a:p>
          <a:p>
            <a:pPr indent="0" lvl="0" marL="0" rtl="0" algn="l">
              <a:lnSpc>
                <a:spcPct val="100000"/>
              </a:lnSpc>
              <a:spcBef>
                <a:spcPts val="0"/>
              </a:spcBef>
              <a:spcAft>
                <a:spcPts val="0"/>
              </a:spcAft>
              <a:buClr>
                <a:schemeClr val="dk1"/>
              </a:buClr>
              <a:buSzPts val="1200"/>
              <a:buFont typeface="Play"/>
              <a:buAutoNum type="arabicPeriod" startAt="5"/>
            </a:pPr>
            <a:br>
              <a:rPr b="0" lang="en-US"/>
            </a:br>
            <a:r>
              <a:rPr b="1" i="0" lang="en-US" sz="1800" u="none" strike="noStrike">
                <a:solidFill>
                  <a:srgbClr val="000000"/>
                </a:solidFill>
                <a:latin typeface="Times New Roman"/>
                <a:ea typeface="Times New Roman"/>
                <a:cs typeface="Times New Roman"/>
                <a:sym typeface="Times New Roman"/>
              </a:rPr>
              <a:t>Unassigned Fund Balance:  </a:t>
            </a:r>
            <a:r>
              <a:rPr b="0" i="0" lang="en-US" sz="1800" u="none" strike="noStrike">
                <a:solidFill>
                  <a:srgbClr val="000000"/>
                </a:solidFill>
                <a:latin typeface="Times New Roman"/>
                <a:ea typeface="Times New Roman"/>
                <a:cs typeface="Times New Roman"/>
                <a:sym typeface="Times New Roman"/>
              </a:rPr>
              <a:t>Includes the residual classification for the District’s general fund and includes all spendable amounts not contained in the other classifications. In other funds, the unassigned classification should be used only to report a deficit balance from overspending for specific purposes for which amounts had been restricted, committed, or assigned.</a:t>
            </a:r>
            <a:endParaRPr b="1" i="0" sz="1800" u="none" strike="noStrike">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281" name="Google Shape;2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Talk through these expenses 	</a:t>
            </a:r>
            <a:endParaRPr/>
          </a:p>
          <a:p>
            <a:pPr indent="0" lvl="0" marL="0" rtl="0" algn="l">
              <a:lnSpc>
                <a:spcPct val="100000"/>
              </a:lnSpc>
              <a:spcBef>
                <a:spcPts val="0"/>
              </a:spcBef>
              <a:spcAft>
                <a:spcPts val="0"/>
              </a:spcAft>
              <a:buSzPts val="1400"/>
              <a:buNone/>
            </a:pPr>
            <a:r>
              <a:rPr lang="en-US"/>
              <a:t>	how these drive expenses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Knowing about these helps you manage expenses – ask questions about these things as a board members or be knowledgeable about these things?</a:t>
            </a:r>
            <a:endParaRPr/>
          </a:p>
          <a:p>
            <a:pPr indent="0" lvl="0" marL="0" rtl="0" algn="l">
              <a:lnSpc>
                <a:spcPct val="100000"/>
              </a:lnSpc>
              <a:spcBef>
                <a:spcPts val="0"/>
              </a:spcBef>
              <a:spcAft>
                <a:spcPts val="0"/>
              </a:spcAft>
              <a:buSzPts val="1400"/>
              <a:buNone/>
            </a:pPr>
            <a:r>
              <a:rPr lang="en-US"/>
              <a:t>	Talk about these line items – each of them – so you know how they impact the financial statements</a:t>
            </a:r>
            <a:endParaRPr/>
          </a:p>
          <a:p>
            <a:pPr indent="0" lvl="0" marL="0" rtl="0" algn="l">
              <a:lnSpc>
                <a:spcPct val="100000"/>
              </a:lnSpc>
              <a:spcBef>
                <a:spcPts val="0"/>
              </a:spcBef>
              <a:spcAft>
                <a:spcPts val="0"/>
              </a:spcAft>
              <a:buSzPts val="1400"/>
              <a:buNone/>
            </a:pPr>
            <a:r>
              <a:rPr lang="en-US"/>
              <a:t>	Know the drivers of those expenses</a:t>
            </a:r>
            <a:endParaRPr/>
          </a:p>
          <a:p>
            <a:pPr indent="0" lvl="0" marL="0" rtl="0" algn="l">
              <a:lnSpc>
                <a:spcPct val="100000"/>
              </a:lnSpc>
              <a:spcBef>
                <a:spcPts val="0"/>
              </a:spcBef>
              <a:spcAft>
                <a:spcPts val="0"/>
              </a:spcAft>
              <a:buSzPts val="1400"/>
              <a:buNone/>
            </a:pPr>
            <a:r>
              <a:rPr lang="en-US"/>
              <a:t>		Admin salary agreements – what drives them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19" name="Google Shape;3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Types of funds</a:t>
            </a:r>
            <a:endParaRPr/>
          </a:p>
          <a:p>
            <a:pPr indent="0" lvl="0" marL="0" rtl="0" algn="l">
              <a:lnSpc>
                <a:spcPct val="100000"/>
              </a:lnSpc>
              <a:spcBef>
                <a:spcPts val="0"/>
              </a:spcBef>
              <a:spcAft>
                <a:spcPts val="0"/>
              </a:spcAft>
              <a:buSzPts val="1400"/>
              <a:buNone/>
            </a:pPr>
            <a:r>
              <a:rPr lang="en-US"/>
              <a:t>	Special revenue funds – these hold specific funds or a specific purpose such as Safe and Drug Free, State Technology, even Title I, Title II, Title IV and IDEA</a:t>
            </a:r>
            <a:endParaRPr/>
          </a:p>
          <a:p>
            <a:pPr indent="0" lvl="0" marL="0" rtl="0" algn="l">
              <a:lnSpc>
                <a:spcPct val="100000"/>
              </a:lnSpc>
              <a:spcBef>
                <a:spcPts val="0"/>
              </a:spcBef>
              <a:spcAft>
                <a:spcPts val="0"/>
              </a:spcAft>
              <a:buSzPts val="1400"/>
              <a:buNone/>
            </a:pPr>
            <a:r>
              <a:rPr lang="en-US"/>
              <a:t>	Capital Project Funds – Funds for facilities</a:t>
            </a:r>
            <a:endParaRPr/>
          </a:p>
          <a:p>
            <a:pPr indent="0" lvl="0" marL="0" rtl="0" algn="l">
              <a:lnSpc>
                <a:spcPct val="100000"/>
              </a:lnSpc>
              <a:spcBef>
                <a:spcPts val="0"/>
              </a:spcBef>
              <a:spcAft>
                <a:spcPts val="0"/>
              </a:spcAft>
              <a:buSzPts val="1400"/>
              <a:buNone/>
            </a:pPr>
            <a:r>
              <a:rPr lang="en-US"/>
              <a:t>	Debt Service – Funds for paying down debt – sometimes districts will use this, sometimes it will be paid from the general fund – if the debt is based on tax revenues then it should be in a separate fund </a:t>
            </a:r>
            <a:endParaRPr/>
          </a:p>
          <a:p>
            <a:pPr indent="0" lvl="0" marL="0" rtl="0" algn="l">
              <a:lnSpc>
                <a:spcPct val="100000"/>
              </a:lnSpc>
              <a:spcBef>
                <a:spcPts val="0"/>
              </a:spcBef>
              <a:spcAft>
                <a:spcPts val="0"/>
              </a:spcAft>
              <a:buSzPts val="1400"/>
              <a:buNone/>
            </a:pPr>
            <a:r>
              <a:rPr lang="en-US"/>
              <a:t>	Agency funds – that is when we hold funds for someone else – ASB </a:t>
            </a:r>
            <a:endParaRPr/>
          </a:p>
          <a:p>
            <a:pPr indent="0" lvl="0" marL="0" rtl="0" algn="l">
              <a:lnSpc>
                <a:spcPct val="100000"/>
              </a:lnSpc>
              <a:spcBef>
                <a:spcPts val="0"/>
              </a:spcBef>
              <a:spcAft>
                <a:spcPts val="0"/>
              </a:spcAft>
              <a:buSzPts val="1400"/>
              <a:buNone/>
            </a:pPr>
            <a:r>
              <a:rPr lang="en-US"/>
              <a:t>	The General Fund – that is the fund that houses anything that is not in these other funds – General Fund is what we use for operations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Other common names</a:t>
            </a:r>
            <a:endParaRPr/>
          </a:p>
          <a:p>
            <a:pPr indent="0" lvl="0" marL="0" rtl="0" algn="l">
              <a:lnSpc>
                <a:spcPct val="100000"/>
              </a:lnSpc>
              <a:spcBef>
                <a:spcPts val="0"/>
              </a:spcBef>
              <a:spcAft>
                <a:spcPts val="0"/>
              </a:spcAft>
              <a:buSzPts val="1400"/>
              <a:buNone/>
            </a:pPr>
            <a:r>
              <a:rPr lang="en-US"/>
              <a:t>	Capital Project Funds – Facility Funds</a:t>
            </a:r>
            <a:endParaRPr/>
          </a:p>
          <a:p>
            <a:pPr indent="0" lvl="0" marL="0" rtl="0" algn="l">
              <a:lnSpc>
                <a:spcPct val="100000"/>
              </a:lnSpc>
              <a:spcBef>
                <a:spcPts val="0"/>
              </a:spcBef>
              <a:spcAft>
                <a:spcPts val="0"/>
              </a:spcAft>
              <a:buSzPts val="1400"/>
              <a:buNone/>
            </a:pPr>
            <a:r>
              <a:rPr lang="en-US"/>
              <a:t>	Federal Fund – Special Revenue Fund</a:t>
            </a:r>
            <a:endParaRPr/>
          </a:p>
          <a:p>
            <a:pPr indent="0" lvl="0" marL="0" rtl="0" algn="l">
              <a:lnSpc>
                <a:spcPct val="100000"/>
              </a:lnSpc>
              <a:spcBef>
                <a:spcPts val="0"/>
              </a:spcBef>
              <a:spcAft>
                <a:spcPts val="0"/>
              </a:spcAft>
              <a:buSzPts val="1400"/>
              <a:buNone/>
            </a:pPr>
            <a:r>
              <a:rPr lang="en-US"/>
              <a:t>	ASB Fund – Agency Fund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do we separate them out</a:t>
            </a:r>
            <a:endParaRPr/>
          </a:p>
          <a:p>
            <a:pPr indent="0" lvl="0" marL="0" rtl="0" algn="l">
              <a:lnSpc>
                <a:spcPct val="100000"/>
              </a:lnSpc>
              <a:spcBef>
                <a:spcPts val="0"/>
              </a:spcBef>
              <a:spcAft>
                <a:spcPts val="0"/>
              </a:spcAft>
              <a:buSzPts val="1400"/>
              <a:buNone/>
            </a:pPr>
            <a:r>
              <a:rPr lang="en-US"/>
              <a:t>	Track funding separately</a:t>
            </a:r>
            <a:endParaRPr/>
          </a:p>
        </p:txBody>
      </p:sp>
      <p:sp>
        <p:nvSpPr>
          <p:cNvPr id="157" name="Google Shape;15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Types of revenues, discuss each one of these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Local Funds</a:t>
            </a:r>
            <a:endParaRPr/>
          </a:p>
          <a:p>
            <a:pPr indent="0" lvl="0" marL="0" rtl="0" algn="l">
              <a:lnSpc>
                <a:spcPct val="100000"/>
              </a:lnSpc>
              <a:spcBef>
                <a:spcPts val="0"/>
              </a:spcBef>
              <a:spcAft>
                <a:spcPts val="0"/>
              </a:spcAft>
              <a:buSzPts val="1400"/>
              <a:buNone/>
            </a:pPr>
            <a:r>
              <a:rPr lang="en-US"/>
              <a:t>	What are these – explain them real quick </a:t>
            </a:r>
            <a:endParaRPr/>
          </a:p>
          <a:p>
            <a:pPr indent="0" lvl="0" marL="0" rtl="0" algn="l">
              <a:lnSpc>
                <a:spcPct val="100000"/>
              </a:lnSpc>
              <a:spcBef>
                <a:spcPts val="0"/>
              </a:spcBef>
              <a:spcAft>
                <a:spcPts val="0"/>
              </a:spcAft>
              <a:buSzPts val="1400"/>
              <a:buNone/>
            </a:pPr>
            <a:r>
              <a:rPr lang="en-US"/>
              <a:t>State Funds</a:t>
            </a:r>
            <a:endParaRPr/>
          </a:p>
          <a:p>
            <a:pPr indent="0" lvl="0" marL="0" rtl="0" algn="l">
              <a:lnSpc>
                <a:spcPct val="100000"/>
              </a:lnSpc>
              <a:spcBef>
                <a:spcPts val="0"/>
              </a:spcBef>
              <a:spcAft>
                <a:spcPts val="0"/>
              </a:spcAft>
              <a:buSzPts val="1400"/>
              <a:buNone/>
            </a:pPr>
            <a:r>
              <a:rPr lang="en-US"/>
              <a:t>	Explain what state funds are – walk through each of them</a:t>
            </a:r>
            <a:endParaRPr/>
          </a:p>
          <a:p>
            <a:pPr indent="0" lvl="0" marL="0" rtl="0" algn="l">
              <a:lnSpc>
                <a:spcPct val="100000"/>
              </a:lnSpc>
              <a:spcBef>
                <a:spcPts val="0"/>
              </a:spcBef>
              <a:spcAft>
                <a:spcPts val="0"/>
              </a:spcAft>
              <a:buSzPts val="1400"/>
              <a:buNone/>
            </a:pPr>
            <a:r>
              <a:rPr lang="en-US"/>
              <a:t>		Discretionary</a:t>
            </a:r>
            <a:endParaRPr/>
          </a:p>
          <a:p>
            <a:pPr indent="0" lvl="0" marL="0" rtl="0" algn="l">
              <a:lnSpc>
                <a:spcPct val="100000"/>
              </a:lnSpc>
              <a:spcBef>
                <a:spcPts val="0"/>
              </a:spcBef>
              <a:spcAft>
                <a:spcPts val="0"/>
              </a:spcAft>
              <a:buSzPts val="1400"/>
              <a:buNone/>
            </a:pPr>
            <a:r>
              <a:rPr lang="en-US"/>
              <a:t>		Salary Based Apportionment</a:t>
            </a:r>
            <a:endParaRPr/>
          </a:p>
          <a:p>
            <a:pPr indent="0" lvl="0" marL="0" rtl="0" algn="l">
              <a:lnSpc>
                <a:spcPct val="100000"/>
              </a:lnSpc>
              <a:spcBef>
                <a:spcPts val="0"/>
              </a:spcBef>
              <a:spcAft>
                <a:spcPts val="0"/>
              </a:spcAft>
              <a:buSzPts val="1400"/>
              <a:buNone/>
            </a:pPr>
            <a:r>
              <a:rPr lang="en-US"/>
              <a:t>		Statutory Funds</a:t>
            </a:r>
            <a:endParaRPr/>
          </a:p>
          <a:p>
            <a:pPr indent="0" lvl="0" marL="0" rtl="0" algn="l">
              <a:lnSpc>
                <a:spcPct val="100000"/>
              </a:lnSpc>
              <a:spcBef>
                <a:spcPts val="0"/>
              </a:spcBef>
              <a:spcAft>
                <a:spcPts val="0"/>
              </a:spcAft>
              <a:buSzPts val="1400"/>
              <a:buNone/>
            </a:pPr>
            <a:r>
              <a:rPr lang="en-US"/>
              <a:t>		Facility Funds</a:t>
            </a:r>
            <a:endParaRPr/>
          </a:p>
          <a:p>
            <a:pPr indent="0" lvl="0" marL="0" rtl="0" algn="l">
              <a:lnSpc>
                <a:spcPct val="100000"/>
              </a:lnSpc>
              <a:spcBef>
                <a:spcPts val="0"/>
              </a:spcBef>
              <a:spcAft>
                <a:spcPts val="0"/>
              </a:spcAft>
              <a:buSzPts val="1400"/>
              <a:buNone/>
            </a:pPr>
            <a:r>
              <a:rPr lang="en-US"/>
              <a:t>Federal Funds</a:t>
            </a:r>
            <a:endParaRPr/>
          </a:p>
          <a:p>
            <a:pPr indent="0" lvl="0" marL="0" rtl="0" algn="l">
              <a:lnSpc>
                <a:spcPct val="100000"/>
              </a:lnSpc>
              <a:spcBef>
                <a:spcPts val="0"/>
              </a:spcBef>
              <a:spcAft>
                <a:spcPts val="0"/>
              </a:spcAft>
              <a:buSzPts val="1400"/>
              <a:buNone/>
            </a:pPr>
            <a:r>
              <a:rPr lang="en-US"/>
              <a:t>	Explain what federal funds are – walk through each of them</a:t>
            </a:r>
            <a:endParaRPr/>
          </a:p>
          <a:p>
            <a:pPr indent="0" lvl="0" marL="0" rtl="0" algn="l">
              <a:lnSpc>
                <a:spcPct val="100000"/>
              </a:lnSpc>
              <a:spcBef>
                <a:spcPts val="0"/>
              </a:spcBef>
              <a:spcAft>
                <a:spcPts val="0"/>
              </a:spcAft>
              <a:buSzPts val="1400"/>
              <a:buNone/>
            </a:pPr>
            <a:r>
              <a:rPr lang="en-US"/>
              <a:t>		IDEA Funds</a:t>
            </a:r>
            <a:endParaRPr/>
          </a:p>
          <a:p>
            <a:pPr indent="0" lvl="0" marL="0" rtl="0" algn="l">
              <a:lnSpc>
                <a:spcPct val="100000"/>
              </a:lnSpc>
              <a:spcBef>
                <a:spcPts val="0"/>
              </a:spcBef>
              <a:spcAft>
                <a:spcPts val="0"/>
              </a:spcAft>
              <a:buSzPts val="1400"/>
              <a:buNone/>
            </a:pPr>
            <a:r>
              <a:rPr lang="en-US"/>
              <a:t>		Title Funds			</a:t>
            </a:r>
            <a:endParaRPr/>
          </a:p>
          <a:p>
            <a:pPr indent="0" lvl="0" marL="0" rtl="0" algn="l">
              <a:lnSpc>
                <a:spcPct val="100000"/>
              </a:lnSpc>
              <a:spcBef>
                <a:spcPts val="0"/>
              </a:spcBef>
              <a:spcAft>
                <a:spcPts val="0"/>
              </a:spcAft>
              <a:buSzPts val="1400"/>
              <a:buNone/>
            </a:pPr>
            <a:r>
              <a:rPr lang="en-US"/>
              <a:t>		USDA Funding</a:t>
            </a:r>
            <a:endParaRPr/>
          </a:p>
          <a:p>
            <a:pPr indent="0" lvl="0" marL="0" rtl="0" algn="l">
              <a:lnSpc>
                <a:spcPct val="100000"/>
              </a:lnSpc>
              <a:spcBef>
                <a:spcPts val="0"/>
              </a:spcBef>
              <a:spcAft>
                <a:spcPts val="0"/>
              </a:spcAft>
              <a:buSzPts val="1400"/>
              <a:buNone/>
            </a:pPr>
            <a:r>
              <a:t/>
            </a:r>
            <a:endParaRPr/>
          </a:p>
        </p:txBody>
      </p:sp>
      <p:sp>
        <p:nvSpPr>
          <p:cNvPr id="165" name="Google Shape;16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161616"/>
                </a:solidFill>
                <a:highlight>
                  <a:srgbClr val="FFFFFF"/>
                </a:highlight>
                <a:latin typeface="Courier New"/>
                <a:ea typeface="Courier New"/>
                <a:cs typeface="Courier New"/>
                <a:sym typeface="Courier New"/>
              </a:rPr>
              <a:t> 33-801 - The board of trustees of each school district shall also prepare and publish, as a part of such notice, a summary statement of the budget for the current and ensuing years. Such statement shall be prepared in a manner consistent with standard accounting practices and in such form as the state superintendent of public instruction shall prescribe, and, among other things, said statement shall show amounts budgeted for all major classifications of income and expenditures, with total amounts budgeted for salary and wage expenditures in each such classification shown separately. Such statement shall show amounts actually expended for the two (2) previous years for the same classification for purposes of comparison. The budgeted dollar amounts of revenue in those categories included within the provisions of section </a:t>
            </a:r>
            <a:r>
              <a:rPr b="0" i="0" lang="en-US" u="sng">
                <a:solidFill>
                  <a:srgbClr val="000000"/>
                </a:solidFill>
                <a:highlight>
                  <a:srgbClr val="FFFFFF"/>
                </a:highlight>
                <a:latin typeface="Courier New"/>
                <a:ea typeface="Courier New"/>
                <a:cs typeface="Courier New"/>
                <a:sym typeface="Courier New"/>
                <a:hlinkClick r:id="rId2">
                  <a:extLst>
                    <a:ext uri="{A12FA001-AC4F-418D-AE19-62706E023703}">
                      <ahyp:hlinkClr val="tx"/>
                    </a:ext>
                  </a:extLst>
                </a:hlinkClick>
              </a:rPr>
              <a:t>33-802</a:t>
            </a:r>
            <a:r>
              <a:rPr b="0" i="0" lang="en-US">
                <a:solidFill>
                  <a:srgbClr val="161616"/>
                </a:solidFill>
                <a:highlight>
                  <a:srgbClr val="FFFFFF"/>
                </a:highlight>
                <a:latin typeface="Courier New"/>
                <a:ea typeface="Courier New"/>
                <a:cs typeface="Courier New"/>
                <a:sym typeface="Courier New"/>
              </a:rPr>
              <a:t>, Idaho Code, as approved</a:t>
            </a:r>
            <a:endParaRPr/>
          </a:p>
        </p:txBody>
      </p:sp>
      <p:sp>
        <p:nvSpPr>
          <p:cNvPr id="175" name="Google Shape;1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659dbae73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659dbae73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3659dbae737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e71522874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e71522874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e71522874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4"/>
          <p:cNvGrpSpPr/>
          <p:nvPr/>
        </p:nvGrpSpPr>
        <p:grpSpPr>
          <a:xfrm>
            <a:off x="546100" y="-4763"/>
            <a:ext cx="5014912" cy="6862763"/>
            <a:chOff x="2928938" y="-4763"/>
            <a:chExt cx="5014912" cy="6862763"/>
          </a:xfrm>
        </p:grpSpPr>
        <p:sp>
          <p:nvSpPr>
            <p:cNvPr id="24" name="Google Shape;24;p2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5" name="Google Shape;25;p2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2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7" name="Google Shape;27;p2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28" name="Google Shape;28;p2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29" name="Google Shape;29;p2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24"/>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lnSpc>
                <a:spcPct val="100000"/>
              </a:lnSpc>
              <a:spcBef>
                <a:spcPts val="420"/>
              </a:spcBef>
              <a:spcAft>
                <a:spcPts val="0"/>
              </a:spcAft>
              <a:buSzPts val="3045"/>
              <a:buNone/>
              <a:defRPr sz="2100">
                <a:solidFill>
                  <a:schemeClr val="dk1"/>
                </a:solidFil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32" name="Google Shape;32;p2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33"/>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89" name="Google Shape;89;p33"/>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90" name="Google Shape;90;p3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3" name="Shape 93"/>
        <p:cNvGrpSpPr/>
        <p:nvPr/>
      </p:nvGrpSpPr>
      <p:grpSpPr>
        <a:xfrm>
          <a:off x="0" y="0"/>
          <a:ext cx="0" cy="0"/>
          <a:chOff x="0" y="0"/>
          <a:chExt cx="0" cy="0"/>
        </a:xfrm>
      </p:grpSpPr>
      <p:sp>
        <p:nvSpPr>
          <p:cNvPr id="94" name="Google Shape;94;p34"/>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4"/>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96" name="Google Shape;96;p3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35"/>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1" name="Google Shape;101;p35"/>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2" name="Google Shape;102;p35"/>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104" name="Google Shape;104;p35"/>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05" name="Google Shape;105;p3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36"/>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11" name="Google Shape;111;p3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37"/>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16" name="Google Shape;116;p37"/>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17" name="Google Shape;117;p37"/>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7"/>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119" name="Google Shape;119;p37"/>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20" name="Google Shape;120;p3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38"/>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8"/>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126" name="Google Shape;126;p38"/>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27" name="Google Shape;127;p3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39"/>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9"/>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133" name="Google Shape;133;p3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40"/>
          <p:cNvSpPr txBox="1"/>
          <p:nvPr>
            <p:ph type="title"/>
          </p:nvPr>
        </p:nvSpPr>
        <p:spPr>
          <a:xfrm rot="5400000">
            <a:off x="8065140" y="2353316"/>
            <a:ext cx="5105400" cy="177036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0"/>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139" name="Google Shape;139;p4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5"/>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5" lvl="7" marL="3657600" algn="l">
              <a:lnSpc>
                <a:spcPct val="100000"/>
              </a:lnSpc>
              <a:spcBef>
                <a:spcPts val="600"/>
              </a:spcBef>
              <a:spcAft>
                <a:spcPts val="0"/>
              </a:spcAft>
              <a:buSzPts val="2610"/>
              <a:buChar char="•"/>
              <a:defRPr/>
            </a:lvl8pPr>
            <a:lvl9pPr indent="-394335" lvl="8" marL="4114800" algn="l">
              <a:lnSpc>
                <a:spcPct val="100000"/>
              </a:lnSpc>
              <a:spcBef>
                <a:spcPts val="600"/>
              </a:spcBef>
              <a:spcAft>
                <a:spcPts val="600"/>
              </a:spcAft>
              <a:buSzPts val="2610"/>
              <a:buChar char="•"/>
              <a:defRPr/>
            </a:lvl9pPr>
          </a:lstStyle>
          <a:p/>
        </p:txBody>
      </p:sp>
      <p:sp>
        <p:nvSpPr>
          <p:cNvPr id="38" name="Google Shape;38;p2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20"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90" lvl="3" marL="1828800" algn="l">
              <a:lnSpc>
                <a:spcPct val="100000"/>
              </a:lnSpc>
              <a:spcBef>
                <a:spcPts val="600"/>
              </a:spcBef>
              <a:spcAft>
                <a:spcPts val="0"/>
              </a:spcAft>
              <a:buSzPts val="1740"/>
              <a:buChar char="•"/>
              <a:defRPr sz="1200"/>
            </a:lvl4pPr>
            <a:lvl5pPr indent="-339090" lvl="4" marL="2286000" algn="l">
              <a:lnSpc>
                <a:spcPct val="100000"/>
              </a:lnSpc>
              <a:spcBef>
                <a:spcPts val="600"/>
              </a:spcBef>
              <a:spcAft>
                <a:spcPts val="0"/>
              </a:spcAft>
              <a:buSzPts val="1740"/>
              <a:buChar char="•"/>
              <a:defRPr sz="1200"/>
            </a:lvl5pPr>
            <a:lvl6pPr indent="-339090" lvl="5" marL="2743200" algn="l">
              <a:lnSpc>
                <a:spcPct val="100000"/>
              </a:lnSpc>
              <a:spcBef>
                <a:spcPts val="600"/>
              </a:spcBef>
              <a:spcAft>
                <a:spcPts val="0"/>
              </a:spcAft>
              <a:buSzPts val="1740"/>
              <a:buChar char="•"/>
              <a:defRPr sz="1200"/>
            </a:lvl6pPr>
            <a:lvl7pPr indent="-339090"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44" name="Google Shape;44;p26"/>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20"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90" lvl="3" marL="1828800" algn="l">
              <a:lnSpc>
                <a:spcPct val="100000"/>
              </a:lnSpc>
              <a:spcBef>
                <a:spcPts val="600"/>
              </a:spcBef>
              <a:spcAft>
                <a:spcPts val="0"/>
              </a:spcAft>
              <a:buSzPts val="1740"/>
              <a:buChar char="•"/>
              <a:defRPr sz="1200"/>
            </a:lvl4pPr>
            <a:lvl5pPr indent="-339090" lvl="4" marL="2286000" algn="l">
              <a:lnSpc>
                <a:spcPct val="100000"/>
              </a:lnSpc>
              <a:spcBef>
                <a:spcPts val="600"/>
              </a:spcBef>
              <a:spcAft>
                <a:spcPts val="0"/>
              </a:spcAft>
              <a:buSzPts val="1740"/>
              <a:buChar char="•"/>
              <a:defRPr sz="1200"/>
            </a:lvl5pPr>
            <a:lvl6pPr indent="-339090" lvl="5" marL="2743200" algn="l">
              <a:lnSpc>
                <a:spcPct val="100000"/>
              </a:lnSpc>
              <a:spcBef>
                <a:spcPts val="600"/>
              </a:spcBef>
              <a:spcAft>
                <a:spcPts val="0"/>
              </a:spcAft>
              <a:buSzPts val="1740"/>
              <a:buChar char="•"/>
              <a:defRPr sz="1200"/>
            </a:lvl6pPr>
            <a:lvl7pPr indent="-339090"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45" name="Google Shape;45;p2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27"/>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7"/>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51" name="Google Shape;51;p2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2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186C3"/>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57" name="Google Shape;57;p28"/>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20"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90" lvl="3" marL="1828800" algn="l">
              <a:lnSpc>
                <a:spcPct val="100000"/>
              </a:lnSpc>
              <a:spcBef>
                <a:spcPts val="600"/>
              </a:spcBef>
              <a:spcAft>
                <a:spcPts val="0"/>
              </a:spcAft>
              <a:buSzPts val="1740"/>
              <a:buChar char="•"/>
              <a:defRPr sz="1200"/>
            </a:lvl4pPr>
            <a:lvl5pPr indent="-339090" lvl="4" marL="2286000" algn="l">
              <a:lnSpc>
                <a:spcPct val="100000"/>
              </a:lnSpc>
              <a:spcBef>
                <a:spcPts val="600"/>
              </a:spcBef>
              <a:spcAft>
                <a:spcPts val="0"/>
              </a:spcAft>
              <a:buSzPts val="1740"/>
              <a:buChar char="•"/>
              <a:defRPr sz="1200"/>
            </a:lvl5pPr>
            <a:lvl6pPr indent="-339090" lvl="5" marL="2743200" algn="l">
              <a:lnSpc>
                <a:spcPct val="100000"/>
              </a:lnSpc>
              <a:spcBef>
                <a:spcPts val="600"/>
              </a:spcBef>
              <a:spcAft>
                <a:spcPts val="0"/>
              </a:spcAft>
              <a:buSzPts val="1740"/>
              <a:buChar char="•"/>
              <a:defRPr sz="1200"/>
            </a:lvl6pPr>
            <a:lvl7pPr indent="-339090"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58" name="Google Shape;58;p28"/>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186C3"/>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59" name="Google Shape;59;p28"/>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20"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90" lvl="3" marL="1828800" algn="l">
              <a:lnSpc>
                <a:spcPct val="100000"/>
              </a:lnSpc>
              <a:spcBef>
                <a:spcPts val="600"/>
              </a:spcBef>
              <a:spcAft>
                <a:spcPts val="0"/>
              </a:spcAft>
              <a:buSzPts val="1740"/>
              <a:buChar char="•"/>
              <a:defRPr sz="1200"/>
            </a:lvl4pPr>
            <a:lvl5pPr indent="-339090" lvl="4" marL="2286000" algn="l">
              <a:lnSpc>
                <a:spcPct val="100000"/>
              </a:lnSpc>
              <a:spcBef>
                <a:spcPts val="600"/>
              </a:spcBef>
              <a:spcAft>
                <a:spcPts val="0"/>
              </a:spcAft>
              <a:buSzPts val="1740"/>
              <a:buChar char="•"/>
              <a:defRPr sz="1200"/>
            </a:lvl5pPr>
            <a:lvl6pPr indent="-339090" lvl="5" marL="2743200" algn="l">
              <a:lnSpc>
                <a:spcPct val="100000"/>
              </a:lnSpc>
              <a:spcBef>
                <a:spcPts val="600"/>
              </a:spcBef>
              <a:spcAft>
                <a:spcPts val="0"/>
              </a:spcAft>
              <a:buSzPts val="1740"/>
              <a:buChar char="•"/>
              <a:defRPr sz="1200"/>
            </a:lvl6pPr>
            <a:lvl7pPr indent="-339090"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0" name="Google Shape;60;p2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29"/>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3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31"/>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20"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5" lvl="4" marL="2286000" algn="l">
              <a:lnSpc>
                <a:spcPct val="100000"/>
              </a:lnSpc>
              <a:spcBef>
                <a:spcPts val="600"/>
              </a:spcBef>
              <a:spcAft>
                <a:spcPts val="0"/>
              </a:spcAft>
              <a:buSzPts val="2030"/>
              <a:buChar char="•"/>
              <a:defRPr sz="1400"/>
            </a:lvl5pPr>
            <a:lvl6pPr indent="-357505" lvl="5" marL="2743200" algn="l">
              <a:lnSpc>
                <a:spcPct val="100000"/>
              </a:lnSpc>
              <a:spcBef>
                <a:spcPts val="600"/>
              </a:spcBef>
              <a:spcAft>
                <a:spcPts val="0"/>
              </a:spcAft>
              <a:buSzPts val="2030"/>
              <a:buChar char="•"/>
              <a:defRPr sz="1400"/>
            </a:lvl6pPr>
            <a:lvl7pPr indent="-357505" lvl="6" marL="3200400" algn="l">
              <a:lnSpc>
                <a:spcPct val="100000"/>
              </a:lnSpc>
              <a:spcBef>
                <a:spcPts val="600"/>
              </a:spcBef>
              <a:spcAft>
                <a:spcPts val="0"/>
              </a:spcAft>
              <a:buSzPts val="2030"/>
              <a:buChar char="•"/>
              <a:defRPr sz="1400"/>
            </a:lvl7pPr>
            <a:lvl8pPr indent="-357505" lvl="7" marL="3657600" algn="l">
              <a:lnSpc>
                <a:spcPct val="100000"/>
              </a:lnSpc>
              <a:spcBef>
                <a:spcPts val="600"/>
              </a:spcBef>
              <a:spcAft>
                <a:spcPts val="0"/>
              </a:spcAft>
              <a:buSzPts val="2030"/>
              <a:buChar char="•"/>
              <a:defRPr sz="1400"/>
            </a:lvl8pPr>
            <a:lvl9pPr indent="-357505" lvl="8" marL="4114800" algn="l">
              <a:lnSpc>
                <a:spcPct val="100000"/>
              </a:lnSpc>
              <a:spcBef>
                <a:spcPts val="600"/>
              </a:spcBef>
              <a:spcAft>
                <a:spcPts val="600"/>
              </a:spcAft>
              <a:buSzPts val="2030"/>
              <a:buChar char="•"/>
              <a:defRPr sz="1400"/>
            </a:lvl9pPr>
          </a:lstStyle>
          <a:p/>
        </p:txBody>
      </p:sp>
      <p:sp>
        <p:nvSpPr>
          <p:cNvPr id="75" name="Google Shape;75;p31"/>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6" name="Google Shape;76;p3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32"/>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800"/>
              <a:buFont typeface="Corbel"/>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2"/>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2" name="Google Shape;82;p32"/>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60"/>
              </a:spcBef>
              <a:spcAft>
                <a:spcPts val="0"/>
              </a:spcAft>
              <a:buSzPts val="2610"/>
              <a:buNone/>
              <a:defRPr sz="18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83" name="Google Shape;83;p3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23"/>
          <p:cNvGrpSpPr/>
          <p:nvPr/>
        </p:nvGrpSpPr>
        <p:grpSpPr>
          <a:xfrm>
            <a:off x="150812" y="0"/>
            <a:ext cx="2436813" cy="6858001"/>
            <a:chOff x="1320800" y="0"/>
            <a:chExt cx="2436813" cy="6858001"/>
          </a:xfrm>
        </p:grpSpPr>
        <p:sp>
          <p:nvSpPr>
            <p:cNvPr id="11" name="Google Shape;11;p23"/>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23"/>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23"/>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23"/>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15" name="Google Shape;15;p23"/>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23"/>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2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2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20" lvl="3" marL="1828800" marR="0" rtl="0" algn="l">
              <a:lnSpc>
                <a:spcPct val="100000"/>
              </a:lnSpc>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5" lvl="4" marL="22860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5" lvl="5" marL="27432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5" lvl="6" marL="32004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5" lvl="7" marL="36576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5" lvl="8" marL="4114800" marR="0" rtl="0" algn="l">
              <a:lnSpc>
                <a:spcPct val="100000"/>
              </a:lnSpc>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2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0" name="Google Shape;20;p2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1" name="Google Shape;21;p2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ctrTitle"/>
          </p:nvPr>
        </p:nvSpPr>
        <p:spPr>
          <a:xfrm>
            <a:off x="3193551" y="2199643"/>
            <a:ext cx="8574600" cy="2616300"/>
          </a:xfrm>
          <a:prstGeom prst="rect">
            <a:avLst/>
          </a:prstGeom>
          <a:noFill/>
          <a:ln>
            <a:noFill/>
          </a:ln>
        </p:spPr>
        <p:txBody>
          <a:bodyPr anchorCtr="0" anchor="b" bIns="45700" lIns="91425" spcFirstLastPara="1" rIns="91425" wrap="square" tIns="45700">
            <a:normAutofit/>
          </a:bodyPr>
          <a:lstStyle/>
          <a:p>
            <a:pPr indent="0" lvl="0" marL="0" rtl="0" algn="r">
              <a:lnSpc>
                <a:spcPct val="100000"/>
              </a:lnSpc>
              <a:spcBef>
                <a:spcPts val="0"/>
              </a:spcBef>
              <a:spcAft>
                <a:spcPts val="0"/>
              </a:spcAft>
              <a:buClr>
                <a:schemeClr val="dk1"/>
              </a:buClr>
              <a:buSzPts val="6000"/>
              <a:buFont typeface="Corbel"/>
              <a:buNone/>
            </a:pPr>
            <a:r>
              <a:rPr lang="en-US"/>
              <a:t>Budget Hearing</a:t>
            </a:r>
            <a:endParaRPr/>
          </a:p>
        </p:txBody>
      </p:sp>
      <p:sp>
        <p:nvSpPr>
          <p:cNvPr id="147" name="Google Shape;147;p1"/>
          <p:cNvSpPr txBox="1"/>
          <p:nvPr>
            <p:ph idx="1" type="subTitle"/>
          </p:nvPr>
        </p:nvSpPr>
        <p:spPr>
          <a:xfrm>
            <a:off x="4415077" y="2199642"/>
            <a:ext cx="6987600" cy="13884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3045"/>
              <a:buNone/>
            </a:pPr>
            <a:r>
              <a:rPr lang="en-US"/>
              <a:t>June 09,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e50fe62c6d_0_4"/>
          <p:cNvSpPr txBox="1"/>
          <p:nvPr>
            <p:ph type="title"/>
          </p:nvPr>
        </p:nvSpPr>
        <p:spPr>
          <a:xfrm>
            <a:off x="1484300" y="685800"/>
            <a:ext cx="10018800" cy="1138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Foundation payments 5 year</a:t>
            </a:r>
            <a:endParaRPr/>
          </a:p>
          <a:p>
            <a:pPr indent="0" lvl="0" marL="0" rtl="0" algn="ctr">
              <a:spcBef>
                <a:spcPts val="0"/>
              </a:spcBef>
              <a:spcAft>
                <a:spcPts val="0"/>
              </a:spcAft>
              <a:buNone/>
            </a:pPr>
            <a:r>
              <a:rPr lang="en-US" sz="1100">
                <a:highlight>
                  <a:srgbClr val="FFFF00"/>
                </a:highlight>
              </a:rPr>
              <a:t>*protected</a:t>
            </a:r>
            <a:endParaRPr sz="1100">
              <a:highlight>
                <a:srgbClr val="FFFF00"/>
              </a:highlight>
            </a:endParaRPr>
          </a:p>
        </p:txBody>
      </p:sp>
      <p:sp>
        <p:nvSpPr>
          <p:cNvPr id="215" name="Google Shape;215;g3e50fe62c6d_0_4"/>
          <p:cNvSpPr txBox="1"/>
          <p:nvPr>
            <p:ph idx="1" type="body"/>
          </p:nvPr>
        </p:nvSpPr>
        <p:spPr>
          <a:xfrm>
            <a:off x="1484310" y="2666999"/>
            <a:ext cx="10018800" cy="31242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216" name="Google Shape;216;g3e50fe62c6d_0_4"/>
          <p:cNvPicPr preferRelativeResize="0"/>
          <p:nvPr/>
        </p:nvPicPr>
        <p:blipFill>
          <a:blip r:embed="rId3">
            <a:alphaModFix/>
          </a:blip>
          <a:stretch>
            <a:fillRect/>
          </a:stretch>
        </p:blipFill>
        <p:spPr>
          <a:xfrm>
            <a:off x="1440900" y="1824000"/>
            <a:ext cx="9631924" cy="4238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title"/>
          </p:nvPr>
        </p:nvSpPr>
        <p:spPr>
          <a:xfrm>
            <a:off x="1495598" y="520221"/>
            <a:ext cx="9605700" cy="781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orbel"/>
              <a:buNone/>
            </a:pPr>
            <a:r>
              <a:rPr lang="en-US" sz="4400"/>
              <a:t>Types of Expenses</a:t>
            </a:r>
            <a:endParaRPr/>
          </a:p>
        </p:txBody>
      </p:sp>
      <p:sp>
        <p:nvSpPr>
          <p:cNvPr id="223" name="Google Shape;223;p10"/>
          <p:cNvSpPr txBox="1"/>
          <p:nvPr>
            <p:ph idx="1" type="body"/>
          </p:nvPr>
        </p:nvSpPr>
        <p:spPr>
          <a:xfrm>
            <a:off x="1495600" y="1695604"/>
            <a:ext cx="4810200" cy="4652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60"/>
              <a:buNone/>
            </a:pPr>
            <a:r>
              <a:rPr b="1" lang="en-US" sz="2400" u="sng"/>
              <a:t>Salaries</a:t>
            </a:r>
            <a:endParaRPr sz="2400"/>
          </a:p>
          <a:p>
            <a:pPr indent="-180340" lvl="1" marL="742950" rtl="0" algn="l">
              <a:lnSpc>
                <a:spcPct val="100000"/>
              </a:lnSpc>
              <a:spcBef>
                <a:spcPts val="600"/>
              </a:spcBef>
              <a:spcAft>
                <a:spcPts val="0"/>
              </a:spcAft>
              <a:buSzPts val="2400"/>
              <a:buChar char="•"/>
            </a:pPr>
            <a:r>
              <a:rPr lang="en-US" sz="2400"/>
              <a:t>Salaries – teachers, admin, classified</a:t>
            </a:r>
            <a:endParaRPr sz="2400"/>
          </a:p>
          <a:p>
            <a:pPr indent="-180340" lvl="1" marL="742950" rtl="0" algn="l">
              <a:lnSpc>
                <a:spcPct val="100000"/>
              </a:lnSpc>
              <a:spcBef>
                <a:spcPts val="600"/>
              </a:spcBef>
              <a:spcAft>
                <a:spcPts val="0"/>
              </a:spcAft>
              <a:buSzPts val="2400"/>
              <a:buChar char="•"/>
            </a:pPr>
            <a:r>
              <a:rPr lang="en-US" sz="2400"/>
              <a:t>Stipends</a:t>
            </a:r>
            <a:endParaRPr sz="2400"/>
          </a:p>
          <a:p>
            <a:pPr indent="-180340" lvl="1" marL="742950" rtl="0" algn="l">
              <a:lnSpc>
                <a:spcPct val="100000"/>
              </a:lnSpc>
              <a:spcBef>
                <a:spcPts val="600"/>
              </a:spcBef>
              <a:spcAft>
                <a:spcPts val="0"/>
              </a:spcAft>
              <a:buSzPts val="2400"/>
              <a:buChar char="•"/>
            </a:pPr>
            <a:r>
              <a:rPr lang="en-US" sz="2400"/>
              <a:t>Class Coverage (subs)</a:t>
            </a:r>
            <a:endParaRPr sz="2400"/>
          </a:p>
          <a:p>
            <a:pPr indent="0" lvl="0" marL="0" rtl="0" algn="l">
              <a:lnSpc>
                <a:spcPct val="100000"/>
              </a:lnSpc>
              <a:spcBef>
                <a:spcPts val="600"/>
              </a:spcBef>
              <a:spcAft>
                <a:spcPts val="0"/>
              </a:spcAft>
              <a:buSzPts val="4060"/>
              <a:buNone/>
            </a:pPr>
            <a:r>
              <a:rPr b="1" lang="en-US" sz="2400" u="sng"/>
              <a:t>Benefits</a:t>
            </a:r>
            <a:endParaRPr sz="2400"/>
          </a:p>
          <a:p>
            <a:pPr indent="-180340" lvl="1" marL="742950" rtl="0" algn="l">
              <a:lnSpc>
                <a:spcPct val="100000"/>
              </a:lnSpc>
              <a:spcBef>
                <a:spcPts val="600"/>
              </a:spcBef>
              <a:spcAft>
                <a:spcPts val="0"/>
              </a:spcAft>
              <a:buSzPts val="2400"/>
              <a:buChar char="•"/>
            </a:pPr>
            <a:r>
              <a:rPr lang="en-US" sz="2400"/>
              <a:t>Insurance (medical, dental, vision)</a:t>
            </a:r>
            <a:endParaRPr sz="2400"/>
          </a:p>
          <a:p>
            <a:pPr indent="-180340" lvl="1" marL="742950" rtl="0" algn="l">
              <a:lnSpc>
                <a:spcPct val="100000"/>
              </a:lnSpc>
              <a:spcBef>
                <a:spcPts val="600"/>
              </a:spcBef>
              <a:spcAft>
                <a:spcPts val="0"/>
              </a:spcAft>
              <a:buSzPts val="2400"/>
              <a:buChar char="•"/>
            </a:pPr>
            <a:r>
              <a:rPr lang="en-US" sz="2400"/>
              <a:t>Taxes (FICA &amp; Medicare)</a:t>
            </a:r>
            <a:endParaRPr sz="2400"/>
          </a:p>
          <a:p>
            <a:pPr indent="-180340" lvl="1" marL="742950" rtl="0" algn="l">
              <a:lnSpc>
                <a:spcPct val="100000"/>
              </a:lnSpc>
              <a:spcBef>
                <a:spcPts val="600"/>
              </a:spcBef>
              <a:spcAft>
                <a:spcPts val="0"/>
              </a:spcAft>
              <a:buSzPts val="2400"/>
              <a:buChar char="•"/>
            </a:pPr>
            <a:r>
              <a:rPr lang="en-US" sz="2400"/>
              <a:t>Workers Compensation</a:t>
            </a:r>
            <a:endParaRPr sz="2400"/>
          </a:p>
          <a:p>
            <a:pPr indent="-27940" lvl="1" marL="742950" rtl="0" algn="l">
              <a:lnSpc>
                <a:spcPct val="100000"/>
              </a:lnSpc>
              <a:spcBef>
                <a:spcPts val="600"/>
              </a:spcBef>
              <a:spcAft>
                <a:spcPts val="0"/>
              </a:spcAft>
              <a:buSzPts val="4060"/>
              <a:buNone/>
            </a:pPr>
            <a:r>
              <a:t/>
            </a:r>
            <a:endParaRPr sz="2400"/>
          </a:p>
        </p:txBody>
      </p:sp>
      <p:sp>
        <p:nvSpPr>
          <p:cNvPr id="224" name="Google Shape;224;p10"/>
          <p:cNvSpPr txBox="1"/>
          <p:nvPr>
            <p:ph idx="2" type="body"/>
          </p:nvPr>
        </p:nvSpPr>
        <p:spPr>
          <a:xfrm>
            <a:off x="6542682" y="1695604"/>
            <a:ext cx="4810200" cy="4035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4060"/>
              <a:buNone/>
            </a:pPr>
            <a:r>
              <a:rPr b="1" lang="en-US" sz="2400" u="sng"/>
              <a:t>Non-personnel costs</a:t>
            </a:r>
            <a:endParaRPr sz="2400"/>
          </a:p>
          <a:p>
            <a:pPr indent="-180340" lvl="1" marL="742950" rtl="0" algn="l">
              <a:lnSpc>
                <a:spcPct val="100000"/>
              </a:lnSpc>
              <a:spcBef>
                <a:spcPts val="600"/>
              </a:spcBef>
              <a:spcAft>
                <a:spcPts val="0"/>
              </a:spcAft>
              <a:buSzPts val="2400"/>
              <a:buChar char="•"/>
            </a:pPr>
            <a:r>
              <a:rPr lang="en-US" sz="2400"/>
              <a:t>Purchased Services</a:t>
            </a:r>
            <a:endParaRPr sz="2400"/>
          </a:p>
          <a:p>
            <a:pPr indent="-180340" lvl="2" marL="1200150" rtl="0" algn="l">
              <a:lnSpc>
                <a:spcPct val="100000"/>
              </a:lnSpc>
              <a:spcBef>
                <a:spcPts val="600"/>
              </a:spcBef>
              <a:spcAft>
                <a:spcPts val="0"/>
              </a:spcAft>
              <a:buSzPts val="2400"/>
              <a:buChar char="•"/>
            </a:pPr>
            <a:r>
              <a:rPr lang="en-US" sz="2400"/>
              <a:t>Contracts, Other Services</a:t>
            </a:r>
            <a:endParaRPr sz="2400"/>
          </a:p>
          <a:p>
            <a:pPr indent="-180340" lvl="1" marL="742950" rtl="0" algn="l">
              <a:lnSpc>
                <a:spcPct val="100000"/>
              </a:lnSpc>
              <a:spcBef>
                <a:spcPts val="600"/>
              </a:spcBef>
              <a:spcAft>
                <a:spcPts val="0"/>
              </a:spcAft>
              <a:buSzPts val="2400"/>
              <a:buChar char="•"/>
            </a:pPr>
            <a:r>
              <a:rPr lang="en-US" sz="2400"/>
              <a:t>Supplies</a:t>
            </a:r>
            <a:endParaRPr sz="2400"/>
          </a:p>
          <a:p>
            <a:pPr indent="-180340" lvl="1" marL="742950" rtl="0" algn="l">
              <a:lnSpc>
                <a:spcPct val="100000"/>
              </a:lnSpc>
              <a:spcBef>
                <a:spcPts val="600"/>
              </a:spcBef>
              <a:spcAft>
                <a:spcPts val="0"/>
              </a:spcAft>
              <a:buSzPts val="2400"/>
              <a:buChar char="•"/>
            </a:pPr>
            <a:r>
              <a:rPr lang="en-US" sz="2400"/>
              <a:t>Debt Service</a:t>
            </a:r>
            <a:endParaRPr sz="2400"/>
          </a:p>
          <a:p>
            <a:pPr indent="-180340" lvl="1" marL="742950" rtl="0" algn="l">
              <a:lnSpc>
                <a:spcPct val="100000"/>
              </a:lnSpc>
              <a:spcBef>
                <a:spcPts val="600"/>
              </a:spcBef>
              <a:spcAft>
                <a:spcPts val="0"/>
              </a:spcAft>
              <a:buSzPts val="2400"/>
              <a:buChar char="•"/>
            </a:pPr>
            <a:r>
              <a:rPr lang="en-US" sz="2400"/>
              <a:t>Capital Expenses</a:t>
            </a:r>
            <a:endParaRPr sz="2400"/>
          </a:p>
          <a:p>
            <a:pPr indent="-180340" lvl="2" marL="1200150" rtl="0" algn="l">
              <a:lnSpc>
                <a:spcPct val="100000"/>
              </a:lnSpc>
              <a:spcBef>
                <a:spcPts val="600"/>
              </a:spcBef>
              <a:spcAft>
                <a:spcPts val="0"/>
              </a:spcAft>
              <a:buSzPts val="2400"/>
              <a:buChar char="•"/>
            </a:pPr>
            <a:r>
              <a:rPr lang="en-US" sz="2400"/>
              <a:t>Construction</a:t>
            </a:r>
            <a:endParaRPr sz="2400"/>
          </a:p>
          <a:p>
            <a:pPr indent="-180340" lvl="2" marL="1200150" rtl="0" algn="l">
              <a:lnSpc>
                <a:spcPct val="100000"/>
              </a:lnSpc>
              <a:spcBef>
                <a:spcPts val="600"/>
              </a:spcBef>
              <a:spcAft>
                <a:spcPts val="0"/>
              </a:spcAft>
              <a:buSzPts val="2400"/>
              <a:buChar char="•"/>
            </a:pPr>
            <a:r>
              <a:rPr lang="en-US" sz="2400"/>
              <a:t>Equipment</a:t>
            </a:r>
            <a:endParaRPr sz="2400"/>
          </a:p>
          <a:p>
            <a:pPr indent="-27940" lvl="1" marL="742950" rtl="0" algn="l">
              <a:lnSpc>
                <a:spcPct val="100000"/>
              </a:lnSpc>
              <a:spcBef>
                <a:spcPts val="600"/>
              </a:spcBef>
              <a:spcAft>
                <a:spcPts val="0"/>
              </a:spcAft>
              <a:buSzPts val="4060"/>
              <a:buNone/>
            </a:pPr>
            <a:r>
              <a:t/>
            </a:r>
            <a:endParaRPr sz="2400"/>
          </a:p>
        </p:txBody>
      </p:sp>
      <p:sp>
        <p:nvSpPr>
          <p:cNvPr id="225" name="Google Shape;225;p10"/>
          <p:cNvSpPr txBox="1"/>
          <p:nvPr>
            <p:ph idx="11" type="ftr"/>
          </p:nvPr>
        </p:nvSpPr>
        <p:spPr>
          <a:xfrm>
            <a:off x="9707880" y="6348399"/>
            <a:ext cx="229063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 Idaho School Board Association 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659dbae737_0_0"/>
          <p:cNvSpPr txBox="1"/>
          <p:nvPr>
            <p:ph type="title"/>
          </p:nvPr>
        </p:nvSpPr>
        <p:spPr>
          <a:xfrm>
            <a:off x="1484300" y="220200"/>
            <a:ext cx="10018800" cy="975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50000"/>
              <a:buNone/>
            </a:pPr>
            <a:r>
              <a:rPr lang="en-US"/>
              <a:t>Two Parts of the State Funding Formula</a:t>
            </a:r>
            <a:endParaRPr/>
          </a:p>
          <a:p>
            <a:pPr indent="0" lvl="0" marL="0" rtl="0" algn="ctr">
              <a:lnSpc>
                <a:spcPct val="100000"/>
              </a:lnSpc>
              <a:spcBef>
                <a:spcPts val="0"/>
              </a:spcBef>
              <a:spcAft>
                <a:spcPts val="0"/>
              </a:spcAft>
              <a:buSzPct val="111111"/>
              <a:buNone/>
            </a:pPr>
            <a:r>
              <a:rPr lang="en-US" sz="1800"/>
              <a:t>(Note: State funded portion of our General Fund)</a:t>
            </a:r>
            <a:endParaRPr sz="1800"/>
          </a:p>
        </p:txBody>
      </p:sp>
      <p:sp>
        <p:nvSpPr>
          <p:cNvPr id="232" name="Google Shape;232;g3659dbae737_0_0"/>
          <p:cNvSpPr txBox="1"/>
          <p:nvPr>
            <p:ph idx="1" type="body"/>
          </p:nvPr>
        </p:nvSpPr>
        <p:spPr>
          <a:xfrm>
            <a:off x="1484300" y="1195200"/>
            <a:ext cx="10018800" cy="5599800"/>
          </a:xfrm>
          <a:prstGeom prst="rect">
            <a:avLst/>
          </a:prstGeom>
          <a:noFill/>
          <a:ln>
            <a:noFill/>
          </a:ln>
        </p:spPr>
        <p:txBody>
          <a:bodyPr anchorCtr="0" anchor="t" bIns="45700" lIns="91425" spcFirstLastPara="1" rIns="91425" wrap="square" tIns="45700">
            <a:noAutofit/>
          </a:bodyPr>
          <a:lstStyle/>
          <a:p>
            <a:pPr indent="-476250" lvl="0" marL="514350" rtl="0" algn="l">
              <a:lnSpc>
                <a:spcPct val="90000"/>
              </a:lnSpc>
              <a:spcBef>
                <a:spcPts val="0"/>
              </a:spcBef>
              <a:spcAft>
                <a:spcPts val="0"/>
              </a:spcAft>
              <a:buClr>
                <a:schemeClr val="dk1"/>
              </a:buClr>
              <a:buSzPts val="2200"/>
              <a:buFont typeface="Calibri"/>
              <a:buAutoNum type="arabicPeriod"/>
            </a:pPr>
            <a:r>
              <a:rPr b="1" lang="en-US" sz="2200">
                <a:solidFill>
                  <a:srgbClr val="3F3F3F"/>
                </a:solidFill>
                <a:latin typeface="Calibri"/>
                <a:ea typeface="Calibri"/>
                <a:cs typeface="Calibri"/>
                <a:sym typeface="Calibri"/>
              </a:rPr>
              <a:t>Salary Based Apportionment </a:t>
            </a:r>
            <a:r>
              <a:rPr lang="en-US" sz="2200">
                <a:solidFill>
                  <a:srgbClr val="3F3F3F"/>
                </a:solidFill>
                <a:latin typeface="Calibri"/>
                <a:ea typeface="Calibri"/>
                <a:cs typeface="Calibri"/>
                <a:sym typeface="Calibri"/>
              </a:rPr>
              <a:t>(SBA) includes salaries and benefits:</a:t>
            </a:r>
            <a:endParaRPr sz="2200">
              <a:solidFill>
                <a:srgbClr val="3F3F3F"/>
              </a:solidFill>
              <a:latin typeface="Calibri"/>
              <a:ea typeface="Calibri"/>
              <a:cs typeface="Calibri"/>
              <a:sym typeface="Calibri"/>
            </a:endParaRPr>
          </a:p>
          <a:p>
            <a:pPr indent="-513080" lvl="1" marL="971550" rtl="0" algn="l">
              <a:lnSpc>
                <a:spcPct val="90000"/>
              </a:lnSpc>
              <a:spcBef>
                <a:spcPts val="500"/>
              </a:spcBef>
              <a:spcAft>
                <a:spcPts val="0"/>
              </a:spcAft>
              <a:buClr>
                <a:schemeClr val="dk1"/>
              </a:buClr>
              <a:buSzPts val="2200"/>
              <a:buFont typeface="Calibri"/>
              <a:buAutoNum type="alphaUcPeriod"/>
            </a:pPr>
            <a:r>
              <a:rPr lang="en-US" sz="2200">
                <a:solidFill>
                  <a:srgbClr val="3F3F3F"/>
                </a:solidFill>
                <a:latin typeface="Calibri"/>
                <a:ea typeface="Calibri"/>
                <a:cs typeface="Calibri"/>
                <a:sym typeface="Calibri"/>
              </a:rPr>
              <a:t>Salaries:  State provides to the District to pay for salaries:</a:t>
            </a:r>
            <a:endParaRPr sz="2200">
              <a:solidFill>
                <a:srgbClr val="3F3F3F"/>
              </a:solidFill>
              <a:latin typeface="Calibri"/>
              <a:ea typeface="Calibri"/>
              <a:cs typeface="Calibri"/>
              <a:sym typeface="Calibri"/>
            </a:endParaRPr>
          </a:p>
          <a:p>
            <a:pPr indent="-536575" lvl="2" marL="1428750" rtl="0" algn="l">
              <a:lnSpc>
                <a:spcPct val="90000"/>
              </a:lnSpc>
              <a:spcBef>
                <a:spcPts val="500"/>
              </a:spcBef>
              <a:spcAft>
                <a:spcPts val="0"/>
              </a:spcAft>
              <a:buClr>
                <a:schemeClr val="dk1"/>
              </a:buClr>
              <a:buSzPts val="2200"/>
              <a:buFont typeface="Calibri"/>
              <a:buAutoNum type="arabicParenR"/>
            </a:pPr>
            <a:r>
              <a:rPr lang="en-US" sz="2200" u="sng">
                <a:solidFill>
                  <a:srgbClr val="3F3F3F"/>
                </a:solidFill>
                <a:latin typeface="Calibri"/>
                <a:ea typeface="Calibri"/>
                <a:cs typeface="Calibri"/>
                <a:sym typeface="Calibri"/>
              </a:rPr>
              <a:t>Administration</a:t>
            </a:r>
            <a:r>
              <a:rPr lang="en-US" sz="2200">
                <a:solidFill>
                  <a:srgbClr val="3F3F3F"/>
                </a:solidFill>
                <a:latin typeface="Calibri"/>
                <a:ea typeface="Calibri"/>
                <a:cs typeface="Calibri"/>
                <a:sym typeface="Calibri"/>
              </a:rPr>
              <a:t>:  Superintendent and Building Principals</a:t>
            </a:r>
            <a:endParaRPr sz="2200">
              <a:solidFill>
                <a:srgbClr val="3F3F3F"/>
              </a:solidFill>
              <a:latin typeface="Calibri"/>
              <a:ea typeface="Calibri"/>
              <a:cs typeface="Calibri"/>
              <a:sym typeface="Calibri"/>
            </a:endParaRPr>
          </a:p>
          <a:p>
            <a:pPr indent="-536575" lvl="2" marL="1428750" rtl="0" algn="l">
              <a:lnSpc>
                <a:spcPct val="90000"/>
              </a:lnSpc>
              <a:spcBef>
                <a:spcPts val="500"/>
              </a:spcBef>
              <a:spcAft>
                <a:spcPts val="0"/>
              </a:spcAft>
              <a:buClr>
                <a:schemeClr val="dk1"/>
              </a:buClr>
              <a:buSzPts val="2200"/>
              <a:buFont typeface="Calibri"/>
              <a:buAutoNum type="arabicParenR"/>
            </a:pPr>
            <a:r>
              <a:rPr lang="en-US" sz="2200" u="sng">
                <a:solidFill>
                  <a:srgbClr val="3F3F3F"/>
                </a:solidFill>
                <a:latin typeface="Calibri"/>
                <a:ea typeface="Calibri"/>
                <a:cs typeface="Calibri"/>
                <a:sym typeface="Calibri"/>
              </a:rPr>
              <a:t>Pupil Services</a:t>
            </a:r>
            <a:r>
              <a:rPr lang="en-US" sz="2200">
                <a:solidFill>
                  <a:srgbClr val="3F3F3F"/>
                </a:solidFill>
                <a:latin typeface="Calibri"/>
                <a:ea typeface="Calibri"/>
                <a:cs typeface="Calibri"/>
                <a:sym typeface="Calibri"/>
              </a:rPr>
              <a:t>:  Counselors, Psychologists, Speech Therapists, etc.</a:t>
            </a:r>
            <a:endParaRPr sz="2200">
              <a:solidFill>
                <a:srgbClr val="3F3F3F"/>
              </a:solidFill>
              <a:latin typeface="Calibri"/>
              <a:ea typeface="Calibri"/>
              <a:cs typeface="Calibri"/>
              <a:sym typeface="Calibri"/>
            </a:endParaRPr>
          </a:p>
          <a:p>
            <a:pPr indent="-536575" lvl="2" marL="1428750" rtl="0" algn="l">
              <a:lnSpc>
                <a:spcPct val="90000"/>
              </a:lnSpc>
              <a:spcBef>
                <a:spcPts val="500"/>
              </a:spcBef>
              <a:spcAft>
                <a:spcPts val="0"/>
              </a:spcAft>
              <a:buClr>
                <a:schemeClr val="dk1"/>
              </a:buClr>
              <a:buSzPts val="2200"/>
              <a:buFont typeface="Calibri"/>
              <a:buAutoNum type="arabicParenR"/>
            </a:pPr>
            <a:r>
              <a:rPr lang="en-US" sz="2200" u="sng">
                <a:solidFill>
                  <a:srgbClr val="3F3F3F"/>
                </a:solidFill>
                <a:latin typeface="Calibri"/>
                <a:ea typeface="Calibri"/>
                <a:cs typeface="Calibri"/>
                <a:sym typeface="Calibri"/>
              </a:rPr>
              <a:t>Instructional</a:t>
            </a:r>
            <a:r>
              <a:rPr lang="en-US" sz="2200">
                <a:solidFill>
                  <a:srgbClr val="3F3F3F"/>
                </a:solidFill>
                <a:latin typeface="Calibri"/>
                <a:ea typeface="Calibri"/>
                <a:cs typeface="Calibri"/>
                <a:sym typeface="Calibri"/>
              </a:rPr>
              <a:t> (Certificated):  Teachers and other credentialed staff</a:t>
            </a:r>
            <a:endParaRPr sz="2200">
              <a:solidFill>
                <a:srgbClr val="3F3F3F"/>
              </a:solidFill>
              <a:latin typeface="Calibri"/>
              <a:ea typeface="Calibri"/>
              <a:cs typeface="Calibri"/>
              <a:sym typeface="Calibri"/>
            </a:endParaRPr>
          </a:p>
          <a:p>
            <a:pPr indent="-536575" lvl="2" marL="1428750" rtl="0" algn="l">
              <a:lnSpc>
                <a:spcPct val="90000"/>
              </a:lnSpc>
              <a:spcBef>
                <a:spcPts val="500"/>
              </a:spcBef>
              <a:spcAft>
                <a:spcPts val="0"/>
              </a:spcAft>
              <a:buClr>
                <a:schemeClr val="dk1"/>
              </a:buClr>
              <a:buSzPts val="2200"/>
              <a:buFont typeface="Calibri"/>
              <a:buAutoNum type="arabicParenR"/>
            </a:pPr>
            <a:r>
              <a:rPr lang="en-US" sz="2200" u="sng">
                <a:solidFill>
                  <a:srgbClr val="3F3F3F"/>
                </a:solidFill>
                <a:latin typeface="Calibri"/>
                <a:ea typeface="Calibri"/>
                <a:cs typeface="Calibri"/>
                <a:sym typeface="Calibri"/>
              </a:rPr>
              <a:t>Classified</a:t>
            </a:r>
            <a:r>
              <a:rPr lang="en-US" sz="2200">
                <a:solidFill>
                  <a:srgbClr val="3F3F3F"/>
                </a:solidFill>
                <a:latin typeface="Calibri"/>
                <a:ea typeface="Calibri"/>
                <a:cs typeface="Calibri"/>
                <a:sym typeface="Calibri"/>
              </a:rPr>
              <a:t> (Non-certificated):  Business Manager, Food Service manager, Paraprofessionals, Administrative assistants, Custodians, Bus drivers and all other support staff.</a:t>
            </a:r>
            <a:endParaRPr sz="2200">
              <a:solidFill>
                <a:srgbClr val="3F3F3F"/>
              </a:solidFill>
              <a:latin typeface="Calibri"/>
              <a:ea typeface="Calibri"/>
              <a:cs typeface="Calibri"/>
              <a:sym typeface="Calibri"/>
            </a:endParaRPr>
          </a:p>
          <a:p>
            <a:pPr indent="-513080" lvl="1" marL="971550" rtl="0" algn="l">
              <a:lnSpc>
                <a:spcPct val="90000"/>
              </a:lnSpc>
              <a:spcBef>
                <a:spcPts val="500"/>
              </a:spcBef>
              <a:spcAft>
                <a:spcPts val="0"/>
              </a:spcAft>
              <a:buClr>
                <a:schemeClr val="dk1"/>
              </a:buClr>
              <a:buSzPts val="2200"/>
              <a:buFont typeface="Calibri"/>
              <a:buAutoNum type="alphaUcPeriod"/>
            </a:pPr>
            <a:r>
              <a:rPr lang="en-US" sz="2200">
                <a:solidFill>
                  <a:srgbClr val="3F3F3F"/>
                </a:solidFill>
                <a:latin typeface="Calibri"/>
                <a:ea typeface="Calibri"/>
                <a:cs typeface="Calibri"/>
                <a:sym typeface="Calibri"/>
              </a:rPr>
              <a:t>Benefits:  For all salaries above, the state provides 20.13% to cover FICA, Medicare and PERSI employer contributions.  </a:t>
            </a:r>
            <a:r>
              <a:rPr lang="en-US" sz="2200" u="sng">
                <a:solidFill>
                  <a:srgbClr val="3F3F3F"/>
                </a:solidFill>
                <a:latin typeface="Calibri"/>
                <a:ea typeface="Calibri"/>
                <a:cs typeface="Calibri"/>
                <a:sym typeface="Calibri"/>
              </a:rPr>
              <a:t>It is important to know that the state does not cover any healthcare or other benefit costs through this part of the formula - (General Fund $)</a:t>
            </a:r>
            <a:endParaRPr sz="2200" u="sng">
              <a:solidFill>
                <a:srgbClr val="3F3F3F"/>
              </a:solidFill>
              <a:latin typeface="Calibri"/>
              <a:ea typeface="Calibri"/>
              <a:cs typeface="Calibri"/>
              <a:sym typeface="Calibri"/>
            </a:endParaRPr>
          </a:p>
          <a:p>
            <a:pPr indent="-476250" lvl="0" marL="514350" rtl="0" algn="l">
              <a:lnSpc>
                <a:spcPct val="90000"/>
              </a:lnSpc>
              <a:spcBef>
                <a:spcPts val="1000"/>
              </a:spcBef>
              <a:spcAft>
                <a:spcPts val="0"/>
              </a:spcAft>
              <a:buClr>
                <a:schemeClr val="dk1"/>
              </a:buClr>
              <a:buSzPts val="2200"/>
              <a:buFont typeface="Calibri"/>
              <a:buAutoNum type="arabicPeriod"/>
            </a:pPr>
            <a:r>
              <a:rPr b="1" lang="en-US" sz="2200">
                <a:solidFill>
                  <a:srgbClr val="3F3F3F"/>
                </a:solidFill>
                <a:latin typeface="Calibri"/>
                <a:ea typeface="Calibri"/>
                <a:cs typeface="Calibri"/>
                <a:sym typeface="Calibri"/>
              </a:rPr>
              <a:t>Discretionary Dollars</a:t>
            </a:r>
            <a:r>
              <a:rPr lang="en-US" sz="2200">
                <a:solidFill>
                  <a:srgbClr val="3F3F3F"/>
                </a:solidFill>
                <a:latin typeface="Calibri"/>
                <a:ea typeface="Calibri"/>
                <a:cs typeface="Calibri"/>
                <a:sym typeface="Calibri"/>
              </a:rPr>
              <a:t>:  General Fund monies used for academic programs and general operating expenses.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e715228748_0_0"/>
          <p:cNvSpPr txBox="1"/>
          <p:nvPr>
            <p:ph type="title"/>
          </p:nvPr>
        </p:nvSpPr>
        <p:spPr>
          <a:xfrm>
            <a:off x="1484300" y="120375"/>
            <a:ext cx="10018800" cy="928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Certified Salaries </a:t>
            </a:r>
            <a:endParaRPr/>
          </a:p>
        </p:txBody>
      </p:sp>
      <p:sp>
        <p:nvSpPr>
          <p:cNvPr id="239" name="Google Shape;239;g3e715228748_0_0"/>
          <p:cNvSpPr txBox="1"/>
          <p:nvPr>
            <p:ph idx="1" type="body"/>
          </p:nvPr>
        </p:nvSpPr>
        <p:spPr>
          <a:xfrm>
            <a:off x="1484310" y="2666999"/>
            <a:ext cx="10018800" cy="31242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240" name="Google Shape;240;g3e715228748_0_0"/>
          <p:cNvPicPr preferRelativeResize="0"/>
          <p:nvPr/>
        </p:nvPicPr>
        <p:blipFill>
          <a:blip r:embed="rId3">
            <a:alphaModFix/>
          </a:blip>
          <a:stretch>
            <a:fillRect/>
          </a:stretch>
        </p:blipFill>
        <p:spPr>
          <a:xfrm>
            <a:off x="1014425" y="823926"/>
            <a:ext cx="10163175" cy="5787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e50fe62c6d_0_19"/>
          <p:cNvSpPr txBox="1"/>
          <p:nvPr>
            <p:ph idx="1" type="body"/>
          </p:nvPr>
        </p:nvSpPr>
        <p:spPr>
          <a:xfrm>
            <a:off x="1484310" y="2666999"/>
            <a:ext cx="10018800" cy="31242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247" name="Google Shape;247;g3e50fe62c6d_0_19"/>
          <p:cNvPicPr preferRelativeResize="0"/>
          <p:nvPr/>
        </p:nvPicPr>
        <p:blipFill>
          <a:blip r:embed="rId3">
            <a:alphaModFix/>
          </a:blip>
          <a:stretch>
            <a:fillRect/>
          </a:stretch>
        </p:blipFill>
        <p:spPr>
          <a:xfrm>
            <a:off x="1541225" y="994050"/>
            <a:ext cx="5736275" cy="5107026"/>
          </a:xfrm>
          <a:prstGeom prst="rect">
            <a:avLst/>
          </a:prstGeom>
          <a:noFill/>
          <a:ln>
            <a:noFill/>
          </a:ln>
        </p:spPr>
      </p:pic>
      <p:sp>
        <p:nvSpPr>
          <p:cNvPr id="248" name="Google Shape;248;g3e50fe62c6d_0_19"/>
          <p:cNvSpPr txBox="1"/>
          <p:nvPr/>
        </p:nvSpPr>
        <p:spPr>
          <a:xfrm>
            <a:off x="1860425" y="346550"/>
            <a:ext cx="9256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orbel"/>
                <a:ea typeface="Corbel"/>
                <a:cs typeface="Corbel"/>
                <a:sym typeface="Corbel"/>
              </a:rPr>
              <a:t>Classified Salaries/Benefits </a:t>
            </a:r>
            <a:endParaRPr sz="2400">
              <a:solidFill>
                <a:schemeClr val="dk1"/>
              </a:solidFill>
              <a:latin typeface="Corbel"/>
              <a:ea typeface="Corbel"/>
              <a:cs typeface="Corbel"/>
              <a:sym typeface="Corbel"/>
            </a:endParaRPr>
          </a:p>
        </p:txBody>
      </p:sp>
      <p:pic>
        <p:nvPicPr>
          <p:cNvPr id="249" name="Google Shape;249;g3e50fe62c6d_0_19"/>
          <p:cNvPicPr preferRelativeResize="0"/>
          <p:nvPr/>
        </p:nvPicPr>
        <p:blipFill>
          <a:blip r:embed="rId4">
            <a:alphaModFix/>
          </a:blip>
          <a:stretch>
            <a:fillRect/>
          </a:stretch>
        </p:blipFill>
        <p:spPr>
          <a:xfrm rot="-17">
            <a:off x="7132300" y="994060"/>
            <a:ext cx="3945800" cy="51708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type="title"/>
          </p:nvPr>
        </p:nvSpPr>
        <p:spPr>
          <a:xfrm>
            <a:off x="1484311" y="85915"/>
            <a:ext cx="10018713" cy="800778"/>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Salary Based Apportionment Worksheet</a:t>
            </a:r>
            <a:endParaRPr/>
          </a:p>
        </p:txBody>
      </p:sp>
      <p:pic>
        <p:nvPicPr>
          <p:cNvPr id="255" name="Google Shape;255;p11"/>
          <p:cNvPicPr preferRelativeResize="0"/>
          <p:nvPr/>
        </p:nvPicPr>
        <p:blipFill>
          <a:blip r:embed="rId3">
            <a:alphaModFix/>
          </a:blip>
          <a:stretch>
            <a:fillRect/>
          </a:stretch>
        </p:blipFill>
        <p:spPr>
          <a:xfrm>
            <a:off x="741300" y="811675"/>
            <a:ext cx="11504726" cy="5964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ph type="title"/>
          </p:nvPr>
        </p:nvSpPr>
        <p:spPr>
          <a:xfrm>
            <a:off x="1465839" y="186043"/>
            <a:ext cx="10018713" cy="82896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Salary Schedule </a:t>
            </a:r>
            <a:endParaRPr/>
          </a:p>
        </p:txBody>
      </p:sp>
      <p:sp>
        <p:nvSpPr>
          <p:cNvPr id="261" name="Google Shape;261;p9"/>
          <p:cNvSpPr txBox="1"/>
          <p:nvPr>
            <p:ph idx="1" type="body"/>
          </p:nvPr>
        </p:nvSpPr>
        <p:spPr>
          <a:xfrm>
            <a:off x="1293425" y="794322"/>
            <a:ext cx="10018800" cy="1111800"/>
          </a:xfrm>
          <a:prstGeom prst="rect">
            <a:avLst/>
          </a:prstGeom>
          <a:noFill/>
          <a:ln>
            <a:noFill/>
          </a:ln>
        </p:spPr>
        <p:txBody>
          <a:bodyPr anchorCtr="0" anchor="ctr" bIns="45700" lIns="91425" spcFirstLastPara="1" rIns="91425" wrap="square" tIns="45700">
            <a:normAutofit fontScale="92500" lnSpcReduction="20000"/>
          </a:bodyPr>
          <a:lstStyle/>
          <a:p>
            <a:pPr indent="-381905" lvl="0" marL="457200" rtl="0" algn="l">
              <a:spcBef>
                <a:spcPts val="0"/>
              </a:spcBef>
              <a:spcAft>
                <a:spcPts val="0"/>
              </a:spcAft>
              <a:buSzPct val="108750"/>
              <a:buChar char="•"/>
            </a:pPr>
            <a:r>
              <a:rPr lang="en-US"/>
              <a:t>Our salary schedule in alignment with the State career ladder (IC 33-1004B)</a:t>
            </a:r>
            <a:endParaRPr/>
          </a:p>
          <a:p>
            <a:pPr indent="-381905" lvl="1" marL="914400" rtl="0" algn="l">
              <a:spcBef>
                <a:spcPts val="0"/>
              </a:spcBef>
              <a:spcAft>
                <a:spcPts val="0"/>
              </a:spcAft>
              <a:buSzPct val="130500"/>
              <a:buChar char="•"/>
            </a:pPr>
            <a:r>
              <a:rPr lang="en-US"/>
              <a:t>The State gave only the cell increase if a teacher moved</a:t>
            </a:r>
            <a:endParaRPr/>
          </a:p>
          <a:p>
            <a:pPr indent="0" lvl="0" marL="914400" rtl="0" algn="l">
              <a:spcBef>
                <a:spcPts val="1080"/>
              </a:spcBef>
              <a:spcAft>
                <a:spcPts val="0"/>
              </a:spcAft>
              <a:buNone/>
            </a:pPr>
            <a:r>
              <a:t/>
            </a:r>
            <a:endParaRPr/>
          </a:p>
        </p:txBody>
      </p:sp>
      <p:sp>
        <p:nvSpPr>
          <p:cNvPr id="262" name="Google Shape;262;p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3" name="Google Shape;263;p9"/>
          <p:cNvPicPr preferRelativeResize="0"/>
          <p:nvPr/>
        </p:nvPicPr>
        <p:blipFill>
          <a:blip r:embed="rId3">
            <a:alphaModFix/>
          </a:blip>
          <a:stretch>
            <a:fillRect/>
          </a:stretch>
        </p:blipFill>
        <p:spPr>
          <a:xfrm>
            <a:off x="4568775" y="1776025"/>
            <a:ext cx="1539150" cy="415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3"/>
          <p:cNvSpPr txBox="1"/>
          <p:nvPr>
            <p:ph type="title"/>
          </p:nvPr>
        </p:nvSpPr>
        <p:spPr>
          <a:xfrm>
            <a:off x="1484310" y="441036"/>
            <a:ext cx="10018713" cy="6257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orbel"/>
              <a:buNone/>
            </a:pPr>
            <a:r>
              <a:rPr lang="en-US" sz="3200"/>
              <a:t>2026-2027 Budget Proposed </a:t>
            </a:r>
            <a:r>
              <a:rPr lang="en-US" sz="3200">
                <a:highlight>
                  <a:srgbClr val="FFF2CC"/>
                </a:highlight>
              </a:rPr>
              <a:t>Expenditures</a:t>
            </a:r>
            <a:r>
              <a:rPr lang="en-US" sz="3200"/>
              <a:t> (General Fund – 100’s)</a:t>
            </a:r>
            <a:endParaRPr/>
          </a:p>
        </p:txBody>
      </p:sp>
      <p:pic>
        <p:nvPicPr>
          <p:cNvPr id="269" name="Google Shape;269;p13"/>
          <p:cNvPicPr preferRelativeResize="0"/>
          <p:nvPr/>
        </p:nvPicPr>
        <p:blipFill>
          <a:blip r:embed="rId3">
            <a:alphaModFix/>
          </a:blip>
          <a:stretch>
            <a:fillRect/>
          </a:stretch>
        </p:blipFill>
        <p:spPr>
          <a:xfrm>
            <a:off x="2827100" y="1128000"/>
            <a:ext cx="7842925" cy="5391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659dbae737_0_14"/>
          <p:cNvSpPr txBox="1"/>
          <p:nvPr>
            <p:ph type="title"/>
          </p:nvPr>
        </p:nvSpPr>
        <p:spPr>
          <a:xfrm>
            <a:off x="1484300" y="685800"/>
            <a:ext cx="10018800" cy="85560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1"/>
              </a:buClr>
              <a:buSzPts val="4400"/>
              <a:buFont typeface="Calibri"/>
              <a:buNone/>
            </a:pPr>
            <a:r>
              <a:rPr lang="en-US" sz="4800">
                <a:solidFill>
                  <a:srgbClr val="3F3F3F"/>
                </a:solidFill>
                <a:latin typeface="Calibri"/>
                <a:ea typeface="Calibri"/>
                <a:cs typeface="Calibri"/>
                <a:sym typeface="Calibri"/>
              </a:rPr>
              <a:t>Discretionary Dollars	</a:t>
            </a:r>
            <a:endParaRPr/>
          </a:p>
        </p:txBody>
      </p:sp>
      <p:sp>
        <p:nvSpPr>
          <p:cNvPr id="276" name="Google Shape;276;g3659dbae737_0_14"/>
          <p:cNvSpPr txBox="1"/>
          <p:nvPr>
            <p:ph idx="1" type="body"/>
          </p:nvPr>
        </p:nvSpPr>
        <p:spPr>
          <a:xfrm>
            <a:off x="1484300" y="1688275"/>
            <a:ext cx="4895100" cy="4876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610"/>
              <a:buNone/>
            </a:pPr>
            <a:r>
              <a:t/>
            </a:r>
            <a:endParaRPr sz="2000" u="sng">
              <a:latin typeface="Calibri"/>
              <a:ea typeface="Calibri"/>
              <a:cs typeface="Calibri"/>
              <a:sym typeface="Calibri"/>
            </a:endParaRPr>
          </a:p>
          <a:p>
            <a:pPr indent="0" lvl="0" marL="0" rtl="0" algn="l">
              <a:lnSpc>
                <a:spcPct val="90000"/>
              </a:lnSpc>
              <a:spcBef>
                <a:spcPts val="0"/>
              </a:spcBef>
              <a:spcAft>
                <a:spcPts val="0"/>
              </a:spcAft>
              <a:buSzPts val="2610"/>
              <a:buNone/>
            </a:pPr>
            <a:r>
              <a:rPr lang="en-US" sz="2000" u="sng">
                <a:latin typeface="Calibri"/>
                <a:ea typeface="Calibri"/>
                <a:cs typeface="Calibri"/>
                <a:sym typeface="Calibri"/>
              </a:rPr>
              <a:t>Projected </a:t>
            </a:r>
            <a:endParaRPr sz="2000" u="sng">
              <a:latin typeface="Calibri"/>
              <a:ea typeface="Calibri"/>
              <a:cs typeface="Calibri"/>
              <a:sym typeface="Calibri"/>
            </a:endParaRPr>
          </a:p>
          <a:p>
            <a:pPr indent="0" lvl="0" marL="0" rtl="0" algn="l">
              <a:lnSpc>
                <a:spcPct val="90000"/>
              </a:lnSpc>
              <a:spcBef>
                <a:spcPts val="0"/>
              </a:spcBef>
              <a:spcAft>
                <a:spcPts val="0"/>
              </a:spcAft>
              <a:buClr>
                <a:schemeClr val="dk1"/>
              </a:buClr>
              <a:buSzPts val="2610"/>
              <a:buFont typeface="Arial"/>
              <a:buNone/>
            </a:pPr>
            <a:r>
              <a:rPr lang="en-US" sz="2000">
                <a:latin typeface="Calibri"/>
                <a:ea typeface="Calibri"/>
                <a:cs typeface="Calibri"/>
                <a:sym typeface="Calibri"/>
              </a:rPr>
              <a:t>(off projected Student enrollment #s)</a:t>
            </a:r>
            <a:endParaRPr sz="2000" u="sng">
              <a:latin typeface="Calibri"/>
              <a:ea typeface="Calibri"/>
              <a:cs typeface="Calibri"/>
              <a:sym typeface="Calibri"/>
            </a:endParaRPr>
          </a:p>
          <a:p>
            <a:pPr indent="-130377" lvl="0" marL="148590" rtl="0" algn="l">
              <a:lnSpc>
                <a:spcPct val="90000"/>
              </a:lnSpc>
              <a:spcBef>
                <a:spcPts val="650"/>
              </a:spcBef>
              <a:spcAft>
                <a:spcPts val="0"/>
              </a:spcAft>
              <a:buClr>
                <a:schemeClr val="dk1"/>
              </a:buClr>
              <a:buSzPts val="2000"/>
              <a:buFont typeface="Calibri"/>
              <a:buChar char="•"/>
            </a:pPr>
            <a:r>
              <a:rPr lang="en-US" sz="2000">
                <a:latin typeface="Calibri"/>
                <a:ea typeface="Calibri"/>
                <a:cs typeface="Calibri"/>
                <a:sym typeface="Calibri"/>
              </a:rPr>
              <a:t>Support units: 16.90 </a:t>
            </a:r>
            <a:endParaRPr sz="2000">
              <a:latin typeface="Calibri"/>
              <a:ea typeface="Calibri"/>
              <a:cs typeface="Calibri"/>
              <a:sym typeface="Calibri"/>
            </a:endParaRPr>
          </a:p>
          <a:p>
            <a:pPr indent="-130377" lvl="0" marL="148590" rtl="0" algn="l">
              <a:lnSpc>
                <a:spcPct val="90000"/>
              </a:lnSpc>
              <a:spcBef>
                <a:spcPts val="650"/>
              </a:spcBef>
              <a:spcAft>
                <a:spcPts val="0"/>
              </a:spcAft>
              <a:buClr>
                <a:schemeClr val="dk1"/>
              </a:buClr>
              <a:buSzPts val="2000"/>
              <a:buFont typeface="Calibri"/>
              <a:buChar char="•"/>
            </a:pPr>
            <a:r>
              <a:rPr lang="en-US" sz="2000">
                <a:latin typeface="Calibri"/>
                <a:ea typeface="Calibri"/>
                <a:cs typeface="Calibri"/>
                <a:sym typeface="Calibri"/>
              </a:rPr>
              <a:t>1 support unit = $47,745 </a:t>
            </a:r>
            <a:endParaRPr sz="2000">
              <a:latin typeface="Calibri"/>
              <a:ea typeface="Calibri"/>
              <a:cs typeface="Calibri"/>
              <a:sym typeface="Calibri"/>
            </a:endParaRPr>
          </a:p>
          <a:p>
            <a:pPr indent="0" lvl="0" marL="0" rtl="0" algn="l">
              <a:lnSpc>
                <a:spcPct val="90000"/>
              </a:lnSpc>
              <a:spcBef>
                <a:spcPts val="650"/>
              </a:spcBef>
              <a:spcAft>
                <a:spcPts val="0"/>
              </a:spcAft>
              <a:buSzPts val="2610"/>
              <a:buNone/>
            </a:pPr>
            <a:r>
              <a:rPr lang="en-US" sz="2000">
                <a:latin typeface="Calibri"/>
                <a:ea typeface="Calibri"/>
                <a:cs typeface="Calibri"/>
                <a:sym typeface="Calibri"/>
              </a:rPr>
              <a:t>Health Discretionary-$24,273</a:t>
            </a:r>
            <a:endParaRPr sz="2000">
              <a:latin typeface="Calibri"/>
              <a:ea typeface="Calibri"/>
              <a:cs typeface="Calibri"/>
              <a:sym typeface="Calibri"/>
            </a:endParaRPr>
          </a:p>
          <a:p>
            <a:pPr indent="0" lvl="0" marL="0" rtl="0" algn="l">
              <a:lnSpc>
                <a:spcPct val="90000"/>
              </a:lnSpc>
              <a:spcBef>
                <a:spcPts val="650"/>
              </a:spcBef>
              <a:spcAft>
                <a:spcPts val="0"/>
              </a:spcAft>
              <a:buSzPts val="2610"/>
              <a:buNone/>
            </a:pPr>
            <a:r>
              <a:rPr lang="en-US" sz="2000">
                <a:latin typeface="Calibri"/>
                <a:ea typeface="Calibri"/>
                <a:cs typeface="Calibri"/>
                <a:sym typeface="Calibri"/>
              </a:rPr>
              <a:t>Discretionary-$23,472</a:t>
            </a:r>
            <a:endParaRPr sz="2000">
              <a:latin typeface="Calibri"/>
              <a:ea typeface="Calibri"/>
              <a:cs typeface="Calibri"/>
              <a:sym typeface="Calibri"/>
            </a:endParaRPr>
          </a:p>
          <a:p>
            <a:pPr indent="-355600" lvl="0" marL="457200" rtl="0" algn="l">
              <a:lnSpc>
                <a:spcPct val="90000"/>
              </a:lnSpc>
              <a:spcBef>
                <a:spcPts val="650"/>
              </a:spcBef>
              <a:spcAft>
                <a:spcPts val="0"/>
              </a:spcAft>
              <a:buSzPts val="2000"/>
              <a:buFont typeface="Calibri"/>
              <a:buChar char="●"/>
            </a:pPr>
            <a:r>
              <a:rPr lang="en-US" sz="2000">
                <a:latin typeface="Calibri"/>
                <a:ea typeface="Calibri"/>
                <a:cs typeface="Calibri"/>
                <a:sym typeface="Calibri"/>
              </a:rPr>
              <a:t>Possibility</a:t>
            </a:r>
            <a:r>
              <a:rPr lang="en-US" sz="2000">
                <a:latin typeface="Calibri"/>
                <a:ea typeface="Calibri"/>
                <a:cs typeface="Calibri"/>
                <a:sym typeface="Calibri"/>
              </a:rPr>
              <a:t> of units dropping 15-20 students </a:t>
            </a:r>
            <a:r>
              <a:rPr b="1" lang="en-US" sz="1100">
                <a:solidFill>
                  <a:srgbClr val="000000"/>
                </a:solidFill>
                <a:latin typeface="Arial"/>
                <a:ea typeface="Arial"/>
                <a:cs typeface="Arial"/>
                <a:sym typeface="Arial"/>
              </a:rPr>
              <a:t>Secondary Grade Configuration</a:t>
            </a:r>
            <a:endParaRPr b="1" sz="1100">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rPr b="1" lang="en-US" sz="1100">
                <a:solidFill>
                  <a:srgbClr val="000000"/>
                </a:solidFill>
                <a:latin typeface="Arial"/>
                <a:ea typeface="Arial"/>
                <a:cs typeface="Arial"/>
                <a:sym typeface="Arial"/>
              </a:rPr>
              <a:t>Minimum Support Units -</a:t>
            </a:r>
            <a:r>
              <a:rPr lang="en-US" sz="1400">
                <a:solidFill>
                  <a:srgbClr val="000000"/>
                </a:solidFill>
                <a:latin typeface="Arial"/>
                <a:ea typeface="Arial"/>
                <a:cs typeface="Arial"/>
                <a:sym typeface="Arial"/>
              </a:rPr>
              <a:t>Grades 7–12-</a:t>
            </a:r>
            <a:r>
              <a:rPr b="1" lang="en-US" sz="1100">
                <a:solidFill>
                  <a:srgbClr val="000000"/>
                </a:solidFill>
                <a:latin typeface="Arial"/>
                <a:ea typeface="Arial"/>
                <a:cs typeface="Arial"/>
                <a:sym typeface="Arial"/>
              </a:rPr>
              <a:t>8 units (we are allowed 10.11 currently)</a:t>
            </a:r>
            <a:endParaRPr b="1" sz="1100">
              <a:solidFill>
                <a:srgbClr val="000000"/>
              </a:solidFill>
              <a:latin typeface="Arial"/>
              <a:ea typeface="Arial"/>
              <a:cs typeface="Arial"/>
              <a:sym typeface="Arial"/>
            </a:endParaRPr>
          </a:p>
          <a:p>
            <a:pPr indent="0" lvl="0" marL="0" rtl="0" algn="l">
              <a:lnSpc>
                <a:spcPct val="90000"/>
              </a:lnSpc>
              <a:spcBef>
                <a:spcPts val="650"/>
              </a:spcBef>
              <a:spcAft>
                <a:spcPts val="0"/>
              </a:spcAft>
              <a:buClr>
                <a:schemeClr val="dk1"/>
              </a:buClr>
              <a:buSzPts val="2610"/>
              <a:buFont typeface="Arial"/>
              <a:buNone/>
            </a:pPr>
            <a:r>
              <a:t/>
            </a:r>
            <a:endParaRPr sz="2000">
              <a:latin typeface="Calibri"/>
              <a:ea typeface="Calibri"/>
              <a:cs typeface="Calibri"/>
              <a:sym typeface="Calibri"/>
            </a:endParaRPr>
          </a:p>
          <a:p>
            <a:pPr indent="-130377" lvl="0" marL="148590" rtl="0" algn="l">
              <a:lnSpc>
                <a:spcPct val="90000"/>
              </a:lnSpc>
              <a:spcBef>
                <a:spcPts val="650"/>
              </a:spcBef>
              <a:spcAft>
                <a:spcPts val="0"/>
              </a:spcAft>
              <a:buClr>
                <a:schemeClr val="dk1"/>
              </a:buClr>
              <a:buSzPts val="2000"/>
              <a:buFont typeface="Calibri"/>
              <a:buChar char="•"/>
            </a:pPr>
            <a:r>
              <a:rPr lang="en-US" sz="2000">
                <a:latin typeface="Calibri"/>
                <a:ea typeface="Calibri"/>
                <a:cs typeface="Calibri"/>
                <a:sym typeface="Calibri"/>
              </a:rPr>
              <a:t>Total projected to receive: </a:t>
            </a:r>
            <a:endParaRPr sz="2000">
              <a:latin typeface="Calibri"/>
              <a:ea typeface="Calibri"/>
              <a:cs typeface="Calibri"/>
              <a:sym typeface="Calibri"/>
            </a:endParaRPr>
          </a:p>
          <a:p>
            <a:pPr indent="-146887" lvl="1" marL="445770" rtl="0" algn="l">
              <a:lnSpc>
                <a:spcPct val="90000"/>
              </a:lnSpc>
              <a:spcBef>
                <a:spcPts val="325"/>
              </a:spcBef>
              <a:spcAft>
                <a:spcPts val="0"/>
              </a:spcAft>
              <a:buClr>
                <a:schemeClr val="dk1"/>
              </a:buClr>
              <a:buSzPts val="2000"/>
              <a:buFont typeface="Calibri"/>
              <a:buChar char="•"/>
            </a:pPr>
            <a:r>
              <a:rPr lang="en-US" sz="2000">
                <a:latin typeface="Calibri"/>
                <a:ea typeface="Calibri"/>
                <a:cs typeface="Calibri"/>
                <a:sym typeface="Calibri"/>
              </a:rPr>
              <a:t>$806,898</a:t>
            </a:r>
            <a:endParaRPr sz="2000">
              <a:latin typeface="Calibri"/>
              <a:ea typeface="Calibri"/>
              <a:cs typeface="Calibri"/>
              <a:sym typeface="Calibri"/>
            </a:endParaRPr>
          </a:p>
          <a:p>
            <a:pPr indent="-64135" lvl="0" marL="228600" rtl="0" algn="l">
              <a:lnSpc>
                <a:spcPct val="90000"/>
              </a:lnSpc>
              <a:spcBef>
                <a:spcPts val="1000"/>
              </a:spcBef>
              <a:spcAft>
                <a:spcPts val="0"/>
              </a:spcAft>
              <a:buClr>
                <a:schemeClr val="dk1"/>
              </a:buClr>
              <a:buSzPts val="1700"/>
              <a:buFont typeface="Calibri"/>
              <a:buNone/>
            </a:pPr>
            <a:r>
              <a:t/>
            </a:r>
            <a:endParaRPr sz="1700">
              <a:latin typeface="Calibri"/>
              <a:ea typeface="Calibri"/>
              <a:cs typeface="Calibri"/>
              <a:sym typeface="Calibri"/>
            </a:endParaRPr>
          </a:p>
          <a:p>
            <a:pPr indent="0" lvl="0" marL="0" rtl="0" algn="l">
              <a:lnSpc>
                <a:spcPct val="100000"/>
              </a:lnSpc>
              <a:spcBef>
                <a:spcPts val="360"/>
              </a:spcBef>
              <a:spcAft>
                <a:spcPts val="600"/>
              </a:spcAft>
              <a:buSzPts val="2610"/>
              <a:buNone/>
            </a:pPr>
            <a:r>
              <a:t/>
            </a:r>
            <a:endParaRPr/>
          </a:p>
        </p:txBody>
      </p:sp>
      <p:sp>
        <p:nvSpPr>
          <p:cNvPr id="277" name="Google Shape;277;g3659dbae737_0_14"/>
          <p:cNvSpPr txBox="1"/>
          <p:nvPr>
            <p:ph idx="2" type="body"/>
          </p:nvPr>
        </p:nvSpPr>
        <p:spPr>
          <a:xfrm>
            <a:off x="6607975" y="1688275"/>
            <a:ext cx="4895100" cy="487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610"/>
              <a:buNone/>
            </a:pPr>
            <a:r>
              <a:t/>
            </a:r>
            <a:endParaRPr sz="2000" u="sng">
              <a:latin typeface="Calibri"/>
              <a:ea typeface="Calibri"/>
              <a:cs typeface="Calibri"/>
              <a:sym typeface="Calibri"/>
            </a:endParaRPr>
          </a:p>
          <a:p>
            <a:pPr indent="0" lvl="0" marL="0" rtl="0" algn="l">
              <a:lnSpc>
                <a:spcPct val="90000"/>
              </a:lnSpc>
              <a:spcBef>
                <a:spcPts val="0"/>
              </a:spcBef>
              <a:spcAft>
                <a:spcPts val="0"/>
              </a:spcAft>
              <a:buClr>
                <a:schemeClr val="dk1"/>
              </a:buClr>
              <a:buSzPts val="2610"/>
              <a:buFont typeface="Arial"/>
              <a:buNone/>
            </a:pPr>
            <a:r>
              <a:rPr lang="en-US" sz="2000" u="sng">
                <a:latin typeface="Calibri"/>
                <a:ea typeface="Calibri"/>
                <a:cs typeface="Calibri"/>
                <a:sym typeface="Calibri"/>
              </a:rPr>
              <a:t>Actual</a:t>
            </a:r>
            <a:endParaRPr sz="2000">
              <a:latin typeface="Calibri"/>
              <a:ea typeface="Calibri"/>
              <a:cs typeface="Calibri"/>
              <a:sym typeface="Calibri"/>
            </a:endParaRPr>
          </a:p>
          <a:p>
            <a:pPr indent="-148590" lvl="0" marL="148590" rtl="0" algn="l">
              <a:lnSpc>
                <a:spcPct val="90000"/>
              </a:lnSpc>
              <a:spcBef>
                <a:spcPts val="650"/>
              </a:spcBef>
              <a:spcAft>
                <a:spcPts val="0"/>
              </a:spcAft>
              <a:buClr>
                <a:schemeClr val="dk1"/>
              </a:buClr>
              <a:buSzPts val="2400"/>
              <a:buFont typeface="Calibri"/>
              <a:buChar char="•"/>
            </a:pPr>
            <a:r>
              <a:rPr lang="en-US" sz="2000">
                <a:latin typeface="Calibri"/>
                <a:ea typeface="Calibri"/>
                <a:cs typeface="Calibri"/>
                <a:sym typeface="Calibri"/>
              </a:rPr>
              <a:t>Not calculated until the end of the year</a:t>
            </a:r>
            <a:endParaRPr sz="2000">
              <a:latin typeface="Calibri"/>
              <a:ea typeface="Calibri"/>
              <a:cs typeface="Calibri"/>
              <a:sym typeface="Calibri"/>
            </a:endParaRPr>
          </a:p>
          <a:p>
            <a:pPr indent="-148590" lvl="0" marL="148590" rtl="0" algn="l">
              <a:lnSpc>
                <a:spcPct val="90000"/>
              </a:lnSpc>
              <a:spcBef>
                <a:spcPts val="650"/>
              </a:spcBef>
              <a:spcAft>
                <a:spcPts val="0"/>
              </a:spcAft>
              <a:buClr>
                <a:schemeClr val="dk1"/>
              </a:buClr>
              <a:buSzPts val="2400"/>
              <a:buFont typeface="Calibri"/>
              <a:buChar char="•"/>
            </a:pPr>
            <a:r>
              <a:rPr lang="en-US" sz="2000">
                <a:latin typeface="Calibri"/>
                <a:ea typeface="Calibri"/>
                <a:cs typeface="Calibri"/>
                <a:sym typeface="Calibri"/>
              </a:rPr>
              <a:t>Current ADA by building:</a:t>
            </a:r>
            <a:endParaRPr sz="2000">
              <a:latin typeface="Calibri"/>
              <a:ea typeface="Calibri"/>
              <a:cs typeface="Calibri"/>
              <a:sym typeface="Calibri"/>
            </a:endParaRPr>
          </a:p>
          <a:p>
            <a:pPr indent="-156020" lvl="1" marL="445770" rtl="0" algn="l">
              <a:lnSpc>
                <a:spcPct val="90000"/>
              </a:lnSpc>
              <a:spcBef>
                <a:spcPts val="325"/>
              </a:spcBef>
              <a:spcAft>
                <a:spcPts val="0"/>
              </a:spcAft>
              <a:buClr>
                <a:schemeClr val="dk1"/>
              </a:buClr>
              <a:buSzPts val="2400"/>
              <a:buFont typeface="Calibri"/>
              <a:buChar char="•"/>
            </a:pPr>
            <a:r>
              <a:rPr lang="en-US" sz="2000">
                <a:latin typeface="Calibri"/>
                <a:ea typeface="Calibri"/>
                <a:cs typeface="Calibri"/>
                <a:sym typeface="Calibri"/>
              </a:rPr>
              <a:t>Elementary:  92%</a:t>
            </a:r>
            <a:endParaRPr sz="2000">
              <a:latin typeface="Calibri"/>
              <a:ea typeface="Calibri"/>
              <a:cs typeface="Calibri"/>
              <a:sym typeface="Calibri"/>
            </a:endParaRPr>
          </a:p>
          <a:p>
            <a:pPr indent="-156020" lvl="1" marL="445770" rtl="0" algn="l">
              <a:lnSpc>
                <a:spcPct val="90000"/>
              </a:lnSpc>
              <a:spcBef>
                <a:spcPts val="325"/>
              </a:spcBef>
              <a:spcAft>
                <a:spcPts val="0"/>
              </a:spcAft>
              <a:buClr>
                <a:schemeClr val="dk1"/>
              </a:buClr>
              <a:buSzPts val="2400"/>
              <a:buFont typeface="Calibri"/>
              <a:buChar char="•"/>
            </a:pPr>
            <a:r>
              <a:rPr lang="en-US" sz="2000">
                <a:latin typeface="Calibri"/>
                <a:ea typeface="Calibri"/>
                <a:cs typeface="Calibri"/>
                <a:sym typeface="Calibri"/>
              </a:rPr>
              <a:t>Secondary:  92%</a:t>
            </a:r>
            <a:endParaRPr sz="2000">
              <a:latin typeface="Calibri"/>
              <a:ea typeface="Calibri"/>
              <a:cs typeface="Calibri"/>
              <a:sym typeface="Calibri"/>
            </a:endParaRPr>
          </a:p>
          <a:p>
            <a:pPr indent="-148590" lvl="0" marL="148590" rtl="0" algn="l">
              <a:lnSpc>
                <a:spcPct val="90000"/>
              </a:lnSpc>
              <a:spcBef>
                <a:spcPts val="650"/>
              </a:spcBef>
              <a:spcAft>
                <a:spcPts val="0"/>
              </a:spcAft>
              <a:buClr>
                <a:schemeClr val="dk1"/>
              </a:buClr>
              <a:buSzPts val="2400"/>
              <a:buFont typeface="Calibri"/>
              <a:buChar char="•"/>
            </a:pPr>
            <a:r>
              <a:rPr lang="en-US" sz="2000">
                <a:latin typeface="Calibri"/>
                <a:ea typeface="Calibri"/>
                <a:cs typeface="Calibri"/>
                <a:sym typeface="Calibri"/>
              </a:rPr>
              <a:t>District wide ADA = 92%</a:t>
            </a:r>
            <a:endParaRPr sz="2000">
              <a:latin typeface="Calibri"/>
              <a:ea typeface="Calibri"/>
              <a:cs typeface="Calibri"/>
              <a:sym typeface="Calibri"/>
            </a:endParaRPr>
          </a:p>
          <a:p>
            <a:pPr indent="-148590" lvl="0" marL="148590" rtl="0" algn="l">
              <a:lnSpc>
                <a:spcPct val="90000"/>
              </a:lnSpc>
              <a:spcBef>
                <a:spcPts val="650"/>
              </a:spcBef>
              <a:spcAft>
                <a:spcPts val="0"/>
              </a:spcAft>
              <a:buClr>
                <a:schemeClr val="dk1"/>
              </a:buClr>
              <a:buSzPts val="2400"/>
              <a:buFont typeface="Calibri"/>
              <a:buChar char="•"/>
            </a:pPr>
            <a:r>
              <a:rPr lang="en-US" sz="2000">
                <a:latin typeface="Calibri"/>
                <a:ea typeface="Calibri"/>
                <a:cs typeface="Calibri"/>
                <a:sym typeface="Calibri"/>
              </a:rPr>
              <a:t>Anticipating Best 28 Week units to come in around </a:t>
            </a:r>
            <a:r>
              <a:rPr lang="en-US" sz="2000">
                <a:solidFill>
                  <a:srgbClr val="0000FF"/>
                </a:solidFill>
                <a:latin typeface="Calibri"/>
                <a:ea typeface="Calibri"/>
                <a:cs typeface="Calibri"/>
                <a:sym typeface="Calibri"/>
              </a:rPr>
              <a:t>16.9</a:t>
            </a:r>
            <a:r>
              <a:rPr lang="en-US" sz="2000">
                <a:solidFill>
                  <a:srgbClr val="0000FF"/>
                </a:solidFill>
                <a:latin typeface="Calibri"/>
                <a:ea typeface="Calibri"/>
                <a:cs typeface="Calibri"/>
                <a:sym typeface="Calibri"/>
              </a:rPr>
              <a:t> </a:t>
            </a:r>
            <a:r>
              <a:rPr lang="en-US" sz="2000">
                <a:latin typeface="Calibri"/>
                <a:ea typeface="Calibri"/>
                <a:cs typeface="Calibri"/>
                <a:sym typeface="Calibri"/>
              </a:rPr>
              <a:t>(First day of school to June 15)</a:t>
            </a:r>
            <a:endParaRPr sz="2000">
              <a:latin typeface="Calibri"/>
              <a:ea typeface="Calibri"/>
              <a:cs typeface="Calibri"/>
              <a:sym typeface="Calibri"/>
            </a:endParaRPr>
          </a:p>
          <a:p>
            <a:pPr indent="-148590" lvl="0" marL="148590" rtl="0" algn="l">
              <a:lnSpc>
                <a:spcPct val="90000"/>
              </a:lnSpc>
              <a:spcBef>
                <a:spcPts val="650"/>
              </a:spcBef>
              <a:spcAft>
                <a:spcPts val="0"/>
              </a:spcAft>
              <a:buClr>
                <a:schemeClr val="dk1"/>
              </a:buClr>
              <a:buSzPts val="2400"/>
              <a:buFont typeface="Calibri"/>
              <a:buChar char="•"/>
            </a:pPr>
            <a:r>
              <a:rPr lang="en-US" sz="2000">
                <a:latin typeface="Calibri"/>
                <a:ea typeface="Calibri"/>
                <a:cs typeface="Calibri"/>
                <a:sym typeface="Calibri"/>
              </a:rPr>
              <a:t>Total projected to receive:</a:t>
            </a:r>
            <a:endParaRPr sz="2000">
              <a:latin typeface="Calibri"/>
              <a:ea typeface="Calibri"/>
              <a:cs typeface="Calibri"/>
              <a:sym typeface="Calibri"/>
            </a:endParaRPr>
          </a:p>
          <a:p>
            <a:pPr indent="-156020" lvl="1" marL="445770" rtl="0" algn="l">
              <a:lnSpc>
                <a:spcPct val="90000"/>
              </a:lnSpc>
              <a:spcBef>
                <a:spcPts val="325"/>
              </a:spcBef>
              <a:spcAft>
                <a:spcPts val="0"/>
              </a:spcAft>
              <a:buClr>
                <a:schemeClr val="dk1"/>
              </a:buClr>
              <a:buSzPts val="2400"/>
              <a:buFont typeface="Calibri"/>
              <a:buChar char="•"/>
            </a:pPr>
            <a:r>
              <a:rPr lang="en-US" sz="2000">
                <a:latin typeface="Calibri"/>
                <a:ea typeface="Calibri"/>
                <a:cs typeface="Calibri"/>
                <a:sym typeface="Calibri"/>
              </a:rPr>
              <a:t> $806,898</a:t>
            </a:r>
            <a:endParaRPr sz="2000">
              <a:solidFill>
                <a:srgbClr val="0000FF"/>
              </a:solidFill>
              <a:latin typeface="Calibri"/>
              <a:ea typeface="Calibri"/>
              <a:cs typeface="Calibri"/>
              <a:sym typeface="Calibri"/>
            </a:endParaRPr>
          </a:p>
          <a:p>
            <a:pPr indent="0" lvl="0" marL="0" rtl="0" algn="l">
              <a:lnSpc>
                <a:spcPct val="100000"/>
              </a:lnSpc>
              <a:spcBef>
                <a:spcPts val="360"/>
              </a:spcBef>
              <a:spcAft>
                <a:spcPts val="600"/>
              </a:spcAft>
              <a:buSzPts val="261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Fund Balance</a:t>
            </a:r>
            <a:endParaRPr/>
          </a:p>
        </p:txBody>
      </p:sp>
      <p:sp>
        <p:nvSpPr>
          <p:cNvPr id="284" name="Google Shape;284;p14"/>
          <p:cNvSpPr txBox="1"/>
          <p:nvPr>
            <p:ph idx="1" type="body"/>
          </p:nvPr>
        </p:nvSpPr>
        <p:spPr>
          <a:xfrm>
            <a:off x="1722055" y="2319527"/>
            <a:ext cx="10018713" cy="1752599"/>
          </a:xfrm>
          <a:prstGeom prst="rect">
            <a:avLst/>
          </a:prstGeom>
          <a:noFill/>
          <a:ln>
            <a:noFill/>
          </a:ln>
        </p:spPr>
        <p:txBody>
          <a:bodyPr anchorCtr="0" anchor="ctr" bIns="45700" lIns="91425" spcFirstLastPara="1" rIns="91425" wrap="square" tIns="45700">
            <a:normAutofit/>
          </a:bodyPr>
          <a:lstStyle/>
          <a:p>
            <a:pPr indent="-294640" lvl="0" marL="285750" rtl="0" algn="l">
              <a:lnSpc>
                <a:spcPct val="100000"/>
              </a:lnSpc>
              <a:spcBef>
                <a:spcPts val="0"/>
              </a:spcBef>
              <a:spcAft>
                <a:spcPts val="0"/>
              </a:spcAft>
              <a:buSzPts val="4640"/>
              <a:buChar char="•"/>
            </a:pPr>
            <a:r>
              <a:rPr lang="en-US" sz="3200"/>
              <a:t>Current Fund Balance is approximately $4.3 Million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1484300" y="685800"/>
            <a:ext cx="10018800" cy="1401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Agenda	</a:t>
            </a:r>
            <a:endParaRPr/>
          </a:p>
        </p:txBody>
      </p:sp>
      <p:sp>
        <p:nvSpPr>
          <p:cNvPr id="153" name="Google Shape;153;p2"/>
          <p:cNvSpPr txBox="1"/>
          <p:nvPr>
            <p:ph idx="1" type="body"/>
          </p:nvPr>
        </p:nvSpPr>
        <p:spPr>
          <a:xfrm>
            <a:off x="2462750" y="2086750"/>
            <a:ext cx="7266600" cy="3586200"/>
          </a:xfrm>
          <a:prstGeom prst="rect">
            <a:avLst/>
          </a:prstGeom>
          <a:noFill/>
          <a:ln>
            <a:noFill/>
          </a:ln>
        </p:spPr>
        <p:txBody>
          <a:bodyPr anchorCtr="0" anchor="ctr" bIns="45700" lIns="91425" spcFirstLastPara="1" rIns="91425" wrap="square" tIns="45700">
            <a:noAutofit/>
          </a:bodyPr>
          <a:lstStyle/>
          <a:p>
            <a:pPr indent="-81344" lvl="0" marL="285750" rtl="0" algn="l">
              <a:lnSpc>
                <a:spcPct val="100000"/>
              </a:lnSpc>
              <a:spcBef>
                <a:spcPts val="0"/>
              </a:spcBef>
              <a:spcAft>
                <a:spcPts val="0"/>
              </a:spcAft>
              <a:buSzPts val="3480"/>
              <a:buNone/>
            </a:pPr>
            <a:r>
              <a:t/>
            </a:r>
            <a:endParaRPr/>
          </a:p>
          <a:p>
            <a:pPr indent="-233744" lvl="0" marL="285750" rtl="0" algn="l">
              <a:lnSpc>
                <a:spcPct val="100000"/>
              </a:lnSpc>
              <a:spcBef>
                <a:spcPts val="1044"/>
              </a:spcBef>
              <a:spcAft>
                <a:spcPts val="0"/>
              </a:spcAft>
              <a:buSzPts val="2400"/>
              <a:buChar char="•"/>
            </a:pPr>
            <a:r>
              <a:rPr lang="en-US"/>
              <a:t>Funding and Revenues</a:t>
            </a:r>
            <a:endParaRPr/>
          </a:p>
          <a:p>
            <a:pPr indent="-233744" lvl="0" marL="285750" rtl="0" algn="l">
              <a:lnSpc>
                <a:spcPct val="100000"/>
              </a:lnSpc>
              <a:spcBef>
                <a:spcPts val="1044"/>
              </a:spcBef>
              <a:spcAft>
                <a:spcPts val="0"/>
              </a:spcAft>
              <a:buSzPts val="2400"/>
              <a:buChar char="•"/>
            </a:pPr>
            <a:r>
              <a:rPr lang="en-US"/>
              <a:t>Expenditures</a:t>
            </a:r>
            <a:endParaRPr/>
          </a:p>
          <a:p>
            <a:pPr indent="-233744" lvl="0" marL="285750" rtl="0" algn="l">
              <a:lnSpc>
                <a:spcPct val="100000"/>
              </a:lnSpc>
              <a:spcBef>
                <a:spcPts val="1044"/>
              </a:spcBef>
              <a:spcAft>
                <a:spcPts val="0"/>
              </a:spcAft>
              <a:buSzPts val="2400"/>
              <a:buChar char="•"/>
            </a:pPr>
            <a:r>
              <a:rPr lang="en-US"/>
              <a:t>Fund Balance </a:t>
            </a:r>
            <a:endParaRPr/>
          </a:p>
          <a:p>
            <a:pPr indent="-247079" lvl="0" marL="285750" rtl="0" algn="l">
              <a:lnSpc>
                <a:spcPct val="100000"/>
              </a:lnSpc>
              <a:spcBef>
                <a:spcPts val="1044"/>
              </a:spcBef>
              <a:spcAft>
                <a:spcPts val="0"/>
              </a:spcAft>
              <a:buSzPts val="2610"/>
              <a:buChar char="•"/>
            </a:pPr>
            <a:r>
              <a:rPr lang="en-US"/>
              <a:t>Salary Based Apportionment</a:t>
            </a:r>
            <a:endParaRPr/>
          </a:p>
          <a:p>
            <a:pPr indent="-233744" lvl="0" marL="285750" rtl="0" algn="l">
              <a:lnSpc>
                <a:spcPct val="100000"/>
              </a:lnSpc>
              <a:spcBef>
                <a:spcPts val="1044"/>
              </a:spcBef>
              <a:spcAft>
                <a:spcPts val="0"/>
              </a:spcAft>
              <a:buSzPts val="2400"/>
              <a:buChar char="•"/>
            </a:pPr>
            <a:r>
              <a:rPr lang="en-US"/>
              <a:t>Discretionary Funds – Support Units</a:t>
            </a:r>
            <a:endParaRPr/>
          </a:p>
          <a:p>
            <a:pPr indent="-233744" lvl="0" marL="285750" rtl="0" algn="l">
              <a:lnSpc>
                <a:spcPct val="100000"/>
              </a:lnSpc>
              <a:spcBef>
                <a:spcPts val="1044"/>
              </a:spcBef>
              <a:spcAft>
                <a:spcPts val="0"/>
              </a:spcAft>
              <a:buSzPts val="2400"/>
              <a:buChar char="•"/>
            </a:pPr>
            <a:r>
              <a:rPr lang="en-US"/>
              <a:t>Federal Funds – Title $, SpEd $, etc.</a:t>
            </a:r>
            <a:endParaRPr/>
          </a:p>
          <a:p>
            <a:pPr indent="-233744" lvl="0" marL="285750" rtl="0" algn="l">
              <a:lnSpc>
                <a:spcPct val="100000"/>
              </a:lnSpc>
              <a:spcBef>
                <a:spcPts val="1044"/>
              </a:spcBef>
              <a:spcAft>
                <a:spcPts val="0"/>
              </a:spcAft>
              <a:buSzPts val="2400"/>
              <a:buChar char="•"/>
            </a:pPr>
            <a:r>
              <a:rPr lang="en-US"/>
              <a:t>Special Distribution Funds</a:t>
            </a:r>
            <a:endParaRPr/>
          </a:p>
          <a:p>
            <a:pPr indent="-81344" lvl="0" marL="285750" rtl="0" algn="l">
              <a:lnSpc>
                <a:spcPct val="100000"/>
              </a:lnSpc>
              <a:spcBef>
                <a:spcPts val="1044"/>
              </a:spcBef>
              <a:spcAft>
                <a:spcPts val="0"/>
              </a:spcAft>
              <a:buSzPts val="3480"/>
              <a:buNone/>
            </a:pPr>
            <a:r>
              <a:t/>
            </a:r>
            <a:endParaRPr/>
          </a:p>
          <a:p>
            <a:pPr indent="-81344" lvl="0" marL="285750" rtl="0" algn="l">
              <a:lnSpc>
                <a:spcPct val="100000"/>
              </a:lnSpc>
              <a:spcBef>
                <a:spcPts val="1044"/>
              </a:spcBef>
              <a:spcAft>
                <a:spcPts val="0"/>
              </a:spcAft>
              <a:buSzPts val="348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Fund Balance</a:t>
            </a:r>
            <a:endParaRPr/>
          </a:p>
        </p:txBody>
      </p:sp>
      <p:sp>
        <p:nvSpPr>
          <p:cNvPr id="290" name="Google Shape;290;p15"/>
          <p:cNvSpPr txBox="1"/>
          <p:nvPr>
            <p:ph idx="1" type="body"/>
          </p:nvPr>
        </p:nvSpPr>
        <p:spPr>
          <a:xfrm>
            <a:off x="1484300" y="1866901"/>
            <a:ext cx="10018800" cy="328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044"/>
              </a:spcBef>
              <a:spcAft>
                <a:spcPts val="0"/>
              </a:spcAft>
              <a:buNone/>
            </a:pPr>
            <a:r>
              <a:t/>
            </a:r>
            <a:endParaRPr/>
          </a:p>
          <a:p>
            <a:pPr indent="-285750" lvl="0" marL="285750" rtl="0" algn="l">
              <a:lnSpc>
                <a:spcPct val="100000"/>
              </a:lnSpc>
              <a:spcBef>
                <a:spcPts val="1044"/>
              </a:spcBef>
              <a:spcAft>
                <a:spcPts val="0"/>
              </a:spcAft>
              <a:buSzPts val="3480"/>
              <a:buChar char="•"/>
            </a:pPr>
            <a:r>
              <a:rPr lang="en-US"/>
              <a:t>Other Funds – Solar, Impact Aid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484300" y="429925"/>
            <a:ext cx="10018800" cy="1101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Fund Balance </a:t>
            </a:r>
            <a:r>
              <a:rPr lang="en-US" sz="2000"/>
              <a:t>– What it can be used for…</a:t>
            </a:r>
            <a:endParaRPr/>
          </a:p>
        </p:txBody>
      </p:sp>
      <p:sp>
        <p:nvSpPr>
          <p:cNvPr id="296" name="Google Shape;296;p16"/>
          <p:cNvSpPr txBox="1"/>
          <p:nvPr>
            <p:ph idx="1" type="body"/>
          </p:nvPr>
        </p:nvSpPr>
        <p:spPr>
          <a:xfrm>
            <a:off x="2380425" y="1310775"/>
            <a:ext cx="8400300" cy="4938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1080"/>
              </a:spcBef>
              <a:spcAft>
                <a:spcPts val="0"/>
              </a:spcAft>
              <a:buSzPts val="2610"/>
              <a:buNone/>
            </a:pPr>
            <a:r>
              <a:t/>
            </a:r>
            <a:endParaRPr/>
          </a:p>
          <a:p>
            <a:pPr indent="-185009" lvl="0" marL="285750" rtl="0" algn="l">
              <a:lnSpc>
                <a:spcPct val="100000"/>
              </a:lnSpc>
              <a:spcBef>
                <a:spcPts val="1080"/>
              </a:spcBef>
              <a:spcAft>
                <a:spcPts val="0"/>
              </a:spcAft>
              <a:buSzPct val="100000"/>
              <a:buChar char="•"/>
            </a:pPr>
            <a:r>
              <a:rPr lang="en-US" sz="7573">
                <a:latin typeface="Arial"/>
                <a:ea typeface="Arial"/>
                <a:cs typeface="Arial"/>
                <a:sym typeface="Arial"/>
              </a:rPr>
              <a:t>Manage cash flow</a:t>
            </a:r>
            <a:endParaRPr sz="7573">
              <a:latin typeface="Arial"/>
              <a:ea typeface="Arial"/>
              <a:cs typeface="Arial"/>
              <a:sym typeface="Arial"/>
            </a:endParaRPr>
          </a:p>
          <a:p>
            <a:pPr indent="-185009" lvl="0" marL="285750" rtl="0" algn="l">
              <a:lnSpc>
                <a:spcPct val="100000"/>
              </a:lnSpc>
              <a:spcBef>
                <a:spcPts val="1080"/>
              </a:spcBef>
              <a:spcAft>
                <a:spcPts val="0"/>
              </a:spcAft>
              <a:buSzPct val="100000"/>
              <a:buChar char="•"/>
            </a:pPr>
            <a:r>
              <a:rPr lang="en-US" sz="7573">
                <a:latin typeface="Arial"/>
                <a:ea typeface="Arial"/>
                <a:cs typeface="Arial"/>
                <a:sym typeface="Arial"/>
              </a:rPr>
              <a:t>Plan for future expenditures*</a:t>
            </a:r>
            <a:endParaRPr sz="7573">
              <a:latin typeface="Arial"/>
              <a:ea typeface="Arial"/>
              <a:cs typeface="Arial"/>
              <a:sym typeface="Arial"/>
            </a:endParaRPr>
          </a:p>
          <a:p>
            <a:pPr indent="-185009" lvl="0" marL="285750" rtl="0" algn="l">
              <a:lnSpc>
                <a:spcPct val="100000"/>
              </a:lnSpc>
              <a:spcBef>
                <a:spcPts val="1080"/>
              </a:spcBef>
              <a:spcAft>
                <a:spcPts val="0"/>
              </a:spcAft>
              <a:buSzPct val="100000"/>
              <a:buChar char="•"/>
            </a:pPr>
            <a:r>
              <a:rPr lang="en-US" sz="7573">
                <a:latin typeface="Arial"/>
                <a:ea typeface="Arial"/>
                <a:cs typeface="Arial"/>
                <a:sym typeface="Arial"/>
              </a:rPr>
              <a:t>Changes in enrollment</a:t>
            </a:r>
            <a:endParaRPr sz="7573">
              <a:latin typeface="Arial"/>
              <a:ea typeface="Arial"/>
              <a:cs typeface="Arial"/>
              <a:sym typeface="Arial"/>
            </a:endParaRPr>
          </a:p>
          <a:p>
            <a:pPr indent="-185009" lvl="0" marL="285750" rtl="0" algn="l">
              <a:lnSpc>
                <a:spcPct val="100000"/>
              </a:lnSpc>
              <a:spcBef>
                <a:spcPts val="1080"/>
              </a:spcBef>
              <a:spcAft>
                <a:spcPts val="0"/>
              </a:spcAft>
              <a:buSzPct val="100000"/>
              <a:buChar char="•"/>
            </a:pPr>
            <a:r>
              <a:rPr lang="en-US" sz="7573">
                <a:latin typeface="Arial"/>
                <a:ea typeface="Arial"/>
                <a:cs typeface="Arial"/>
                <a:sym typeface="Arial"/>
              </a:rPr>
              <a:t>Facility Planning and remodel*</a:t>
            </a:r>
            <a:endParaRPr sz="7573">
              <a:latin typeface="Arial"/>
              <a:ea typeface="Arial"/>
              <a:cs typeface="Arial"/>
              <a:sym typeface="Arial"/>
            </a:endParaRPr>
          </a:p>
          <a:p>
            <a:pPr indent="-185009" lvl="0" marL="285750" rtl="0" algn="l">
              <a:lnSpc>
                <a:spcPct val="100000"/>
              </a:lnSpc>
              <a:spcBef>
                <a:spcPts val="1080"/>
              </a:spcBef>
              <a:spcAft>
                <a:spcPts val="0"/>
              </a:spcAft>
              <a:buSzPct val="100000"/>
              <a:buChar char="•"/>
            </a:pPr>
            <a:r>
              <a:rPr lang="en-US" sz="7573">
                <a:latin typeface="Arial"/>
                <a:ea typeface="Arial"/>
                <a:cs typeface="Arial"/>
                <a:sym typeface="Arial"/>
              </a:rPr>
              <a:t>Bond rating impacts*</a:t>
            </a:r>
            <a:endParaRPr sz="7573">
              <a:latin typeface="Arial"/>
              <a:ea typeface="Arial"/>
              <a:cs typeface="Arial"/>
              <a:sym typeface="Arial"/>
            </a:endParaRPr>
          </a:p>
          <a:p>
            <a:pPr indent="0" lvl="0" marL="0" rtl="0" algn="l">
              <a:lnSpc>
                <a:spcPct val="100000"/>
              </a:lnSpc>
              <a:spcBef>
                <a:spcPts val="880"/>
              </a:spcBef>
              <a:spcAft>
                <a:spcPts val="0"/>
              </a:spcAft>
              <a:buSzPct val="26805"/>
              <a:buNone/>
            </a:pPr>
            <a:r>
              <a:t/>
            </a:r>
            <a:endParaRPr sz="7573">
              <a:latin typeface="Arial"/>
              <a:ea typeface="Arial"/>
              <a:cs typeface="Arial"/>
              <a:sym typeface="Arial"/>
            </a:endParaRPr>
          </a:p>
          <a:p>
            <a:pPr indent="0" lvl="0" marL="0" rtl="0" algn="l">
              <a:lnSpc>
                <a:spcPct val="100000"/>
              </a:lnSpc>
              <a:spcBef>
                <a:spcPts val="880"/>
              </a:spcBef>
              <a:spcAft>
                <a:spcPts val="0"/>
              </a:spcAft>
              <a:buSzPct val="26805"/>
              <a:buNone/>
            </a:pPr>
            <a:r>
              <a:rPr lang="en-US" sz="7573">
                <a:latin typeface="Arial"/>
                <a:ea typeface="Arial"/>
                <a:cs typeface="Arial"/>
                <a:sym typeface="Arial"/>
              </a:rPr>
              <a:t>	*</a:t>
            </a:r>
            <a:r>
              <a:rPr i="0" lang="en-US" sz="7573" u="none" strike="noStrike">
                <a:solidFill>
                  <a:srgbClr val="000000"/>
                </a:solidFill>
                <a:latin typeface="Arial"/>
                <a:ea typeface="Arial"/>
                <a:cs typeface="Arial"/>
                <a:sym typeface="Arial"/>
              </a:rPr>
              <a:t>Dating back to 2020, a ten-member Ad Hoc Committee </a:t>
            </a:r>
            <a:r>
              <a:rPr lang="en-US" sz="7573">
                <a:solidFill>
                  <a:srgbClr val="000000"/>
                </a:solidFill>
                <a:latin typeface="Arial"/>
                <a:ea typeface="Arial"/>
                <a:cs typeface="Arial"/>
                <a:sym typeface="Arial"/>
              </a:rPr>
              <a:t>set 3-goals</a:t>
            </a:r>
            <a:r>
              <a:rPr i="0" lang="en-US" sz="7573" u="none" strike="noStrike">
                <a:solidFill>
                  <a:srgbClr val="000000"/>
                </a:solidFill>
                <a:latin typeface="Arial"/>
                <a:ea typeface="Arial"/>
                <a:cs typeface="Arial"/>
                <a:sym typeface="Arial"/>
              </a:rPr>
              <a:t>: </a:t>
            </a:r>
            <a:endParaRPr sz="7573">
              <a:latin typeface="Arial"/>
              <a:ea typeface="Arial"/>
              <a:cs typeface="Arial"/>
              <a:sym typeface="Arial"/>
            </a:endParaRPr>
          </a:p>
          <a:p>
            <a:pPr indent="0" lvl="0" marL="0" rtl="0" algn="l">
              <a:lnSpc>
                <a:spcPct val="100000"/>
              </a:lnSpc>
              <a:spcBef>
                <a:spcPts val="880"/>
              </a:spcBef>
              <a:spcAft>
                <a:spcPts val="0"/>
              </a:spcAft>
              <a:buSzPct val="26805"/>
              <a:buNone/>
            </a:pPr>
            <a:r>
              <a:rPr i="0" lang="en-US" sz="7573" u="none" strike="noStrike">
                <a:solidFill>
                  <a:srgbClr val="000000"/>
                </a:solidFill>
                <a:latin typeface="Arial"/>
                <a:ea typeface="Arial"/>
                <a:cs typeface="Arial"/>
                <a:sym typeface="Arial"/>
              </a:rPr>
              <a:t>		1. Develop a strategic three-year plan; </a:t>
            </a:r>
            <a:endParaRPr sz="7573">
              <a:latin typeface="Arial"/>
              <a:ea typeface="Arial"/>
              <a:cs typeface="Arial"/>
              <a:sym typeface="Arial"/>
            </a:endParaRPr>
          </a:p>
          <a:p>
            <a:pPr indent="0" lvl="0" marL="0" rtl="0" algn="l">
              <a:lnSpc>
                <a:spcPct val="100000"/>
              </a:lnSpc>
              <a:spcBef>
                <a:spcPts val="880"/>
              </a:spcBef>
              <a:spcAft>
                <a:spcPts val="0"/>
              </a:spcAft>
              <a:buSzPct val="26805"/>
              <a:buNone/>
            </a:pPr>
            <a:r>
              <a:rPr i="0" lang="en-US" sz="7573" u="none" strike="noStrike">
                <a:solidFill>
                  <a:srgbClr val="000000"/>
                </a:solidFill>
                <a:latin typeface="Arial"/>
                <a:ea typeface="Arial"/>
                <a:cs typeface="Arial"/>
                <a:sym typeface="Arial"/>
              </a:rPr>
              <a:t>		2. Allocate funds for future infrastructure needs; and </a:t>
            </a:r>
            <a:endParaRPr sz="7573">
              <a:latin typeface="Arial"/>
              <a:ea typeface="Arial"/>
              <a:cs typeface="Arial"/>
              <a:sym typeface="Arial"/>
            </a:endParaRPr>
          </a:p>
          <a:p>
            <a:pPr indent="0" lvl="0" marL="0" rtl="0" algn="l">
              <a:lnSpc>
                <a:spcPct val="100000"/>
              </a:lnSpc>
              <a:spcBef>
                <a:spcPts val="880"/>
              </a:spcBef>
              <a:spcAft>
                <a:spcPts val="0"/>
              </a:spcAft>
              <a:buSzPct val="26805"/>
              <a:buNone/>
            </a:pPr>
            <a:r>
              <a:rPr i="0" lang="en-US" sz="7573" u="none" strike="noStrike">
                <a:solidFill>
                  <a:srgbClr val="000000"/>
                </a:solidFill>
                <a:latin typeface="Arial"/>
                <a:ea typeface="Arial"/>
                <a:cs typeface="Arial"/>
                <a:sym typeface="Arial"/>
              </a:rPr>
              <a:t>		3. Recommend a long-term facilities model (due in 2024). </a:t>
            </a:r>
            <a:endParaRPr i="0" sz="7573" u="none" strike="noStrike">
              <a:solidFill>
                <a:srgbClr val="000000"/>
              </a:solidFill>
              <a:latin typeface="Arial"/>
              <a:ea typeface="Arial"/>
              <a:cs typeface="Arial"/>
              <a:sym typeface="Arial"/>
            </a:endParaRPr>
          </a:p>
          <a:p>
            <a:pPr indent="0" lvl="0" marL="457200" rtl="0" algn="l">
              <a:lnSpc>
                <a:spcPct val="100000"/>
              </a:lnSpc>
              <a:spcBef>
                <a:spcPts val="880"/>
              </a:spcBef>
              <a:spcAft>
                <a:spcPts val="0"/>
              </a:spcAft>
              <a:buSzPct val="26805"/>
              <a:buNone/>
            </a:pPr>
            <a:r>
              <a:rPr lang="en-US" sz="7573">
                <a:solidFill>
                  <a:srgbClr val="000000"/>
                </a:solidFill>
                <a:latin typeface="Arial"/>
                <a:ea typeface="Arial"/>
                <a:cs typeface="Arial"/>
                <a:sym typeface="Arial"/>
              </a:rPr>
              <a:t> *  2024 Ad Hoc Committee recommended exploring the possibility of a</a:t>
            </a:r>
            <a:endParaRPr sz="7573">
              <a:solidFill>
                <a:srgbClr val="000000"/>
              </a:solidFill>
              <a:latin typeface="Arial"/>
              <a:ea typeface="Arial"/>
              <a:cs typeface="Arial"/>
              <a:sym typeface="Arial"/>
            </a:endParaRPr>
          </a:p>
          <a:p>
            <a:pPr indent="0" lvl="0" marL="457200" rtl="0" algn="l">
              <a:lnSpc>
                <a:spcPct val="100000"/>
              </a:lnSpc>
              <a:spcBef>
                <a:spcPts val="880"/>
              </a:spcBef>
              <a:spcAft>
                <a:spcPts val="0"/>
              </a:spcAft>
              <a:buSzPct val="26805"/>
              <a:buNone/>
            </a:pPr>
            <a:r>
              <a:rPr lang="en-US" sz="7573">
                <a:solidFill>
                  <a:srgbClr val="000000"/>
                </a:solidFill>
                <a:latin typeface="Arial"/>
                <a:ea typeface="Arial"/>
                <a:cs typeface="Arial"/>
                <a:sym typeface="Arial"/>
              </a:rPr>
              <a:t>    K-12 campus at Rimrock</a:t>
            </a:r>
            <a:endParaRPr sz="7573">
              <a:solidFill>
                <a:srgbClr val="000000"/>
              </a:solidFill>
              <a:latin typeface="Arial"/>
              <a:ea typeface="Arial"/>
              <a:cs typeface="Arial"/>
              <a:sym typeface="Arial"/>
            </a:endParaRPr>
          </a:p>
          <a:p>
            <a:pPr indent="0" lvl="0" marL="457200" rtl="0" algn="l">
              <a:lnSpc>
                <a:spcPct val="100000"/>
              </a:lnSpc>
              <a:spcBef>
                <a:spcPts val="880"/>
              </a:spcBef>
              <a:spcAft>
                <a:spcPts val="0"/>
              </a:spcAft>
              <a:buSzPct val="26805"/>
              <a:buNone/>
            </a:pPr>
            <a:r>
              <a:rPr lang="en-US" sz="7573">
                <a:solidFill>
                  <a:srgbClr val="000000"/>
                </a:solidFill>
                <a:latin typeface="Arial"/>
                <a:ea typeface="Arial"/>
                <a:cs typeface="Arial"/>
                <a:sym typeface="Arial"/>
              </a:rPr>
              <a:t>Where would you like to set the fund balance to be?</a:t>
            </a:r>
            <a:endParaRPr sz="7573">
              <a:solidFill>
                <a:srgbClr val="000000"/>
              </a:solidFill>
              <a:latin typeface="Arial"/>
              <a:ea typeface="Arial"/>
              <a:cs typeface="Arial"/>
              <a:sym typeface="Arial"/>
            </a:endParaRPr>
          </a:p>
          <a:p>
            <a:pPr indent="0" lvl="0" marL="0" rtl="0" algn="l">
              <a:lnSpc>
                <a:spcPct val="100000"/>
              </a:lnSpc>
              <a:spcBef>
                <a:spcPts val="1080"/>
              </a:spcBef>
              <a:spcAft>
                <a:spcPts val="0"/>
              </a:spcAft>
              <a:buSzPct val="45952"/>
              <a:buNone/>
            </a:pPr>
            <a:r>
              <a:t/>
            </a:r>
            <a:endParaRPr sz="7573">
              <a:latin typeface="Arial"/>
              <a:ea typeface="Arial"/>
              <a:cs typeface="Arial"/>
              <a:sym typeface="Arial"/>
            </a:endParaRPr>
          </a:p>
          <a:p>
            <a:pPr indent="-64770" lvl="0" marL="285750" rtl="0" algn="l">
              <a:lnSpc>
                <a:spcPct val="100000"/>
              </a:lnSpc>
              <a:spcBef>
                <a:spcPts val="1080"/>
              </a:spcBef>
              <a:spcAft>
                <a:spcPts val="0"/>
              </a:spcAft>
              <a:buSzPct val="145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What is Title Funding and How is it calculated</a:t>
            </a:r>
            <a:endParaRPr/>
          </a:p>
        </p:txBody>
      </p:sp>
      <p:sp>
        <p:nvSpPr>
          <p:cNvPr id="302" name="Google Shape;302;p18"/>
          <p:cNvSpPr txBox="1"/>
          <p:nvPr>
            <p:ph idx="1" type="body"/>
          </p:nvPr>
        </p:nvSpPr>
        <p:spPr>
          <a:xfrm>
            <a:off x="1484311" y="2072639"/>
            <a:ext cx="10018713" cy="3124201"/>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3480"/>
              <a:buChar char="•"/>
            </a:pPr>
            <a:r>
              <a:rPr lang="en-US"/>
              <a:t>Title Funding is a federal funding program designed to </a:t>
            </a:r>
            <a:r>
              <a:rPr i="1" lang="en-US"/>
              <a:t>supplement</a:t>
            </a:r>
            <a:r>
              <a:rPr lang="en-US"/>
              <a:t> school programs</a:t>
            </a:r>
            <a:endParaRPr/>
          </a:p>
          <a:p>
            <a:pPr indent="-285750" lvl="1" marL="742950" rtl="0" algn="l">
              <a:lnSpc>
                <a:spcPct val="100000"/>
              </a:lnSpc>
              <a:spcBef>
                <a:spcPts val="1000"/>
              </a:spcBef>
              <a:spcAft>
                <a:spcPts val="0"/>
              </a:spcAft>
              <a:buSzPts val="2900"/>
              <a:buChar char="•"/>
            </a:pPr>
            <a:r>
              <a:rPr lang="en-US"/>
              <a:t>Title 1 -251, Title 1-C -253, Title IV 261, Title V-B 262, Title II-A 271, </a:t>
            </a:r>
            <a:endParaRPr/>
          </a:p>
          <a:p>
            <a:pPr indent="-285750" lvl="0" marL="285750" rtl="0" algn="l">
              <a:lnSpc>
                <a:spcPct val="100000"/>
              </a:lnSpc>
              <a:spcBef>
                <a:spcPts val="1080"/>
              </a:spcBef>
              <a:spcAft>
                <a:spcPts val="0"/>
              </a:spcAft>
              <a:buSzPts val="3480"/>
              <a:buChar char="•"/>
            </a:pPr>
            <a:r>
              <a:rPr lang="en-US"/>
              <a:t>Calculated based on poverty levels, student counts, and data largely from FRL (Free and Reduced lunch) calculations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ph type="title"/>
          </p:nvPr>
        </p:nvSpPr>
        <p:spPr>
          <a:xfrm>
            <a:off x="1515775" y="608200"/>
            <a:ext cx="10018800" cy="1321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Special Education Funding</a:t>
            </a:r>
            <a:endParaRPr/>
          </a:p>
        </p:txBody>
      </p:sp>
      <p:sp>
        <p:nvSpPr>
          <p:cNvPr id="308" name="Google Shape;308;p19"/>
          <p:cNvSpPr txBox="1"/>
          <p:nvPr>
            <p:ph idx="1" type="body"/>
          </p:nvPr>
        </p:nvSpPr>
        <p:spPr>
          <a:xfrm>
            <a:off x="1677800" y="1394675"/>
            <a:ext cx="5245800" cy="5243100"/>
          </a:xfrm>
          <a:prstGeom prst="rect">
            <a:avLst/>
          </a:prstGeom>
          <a:noFill/>
          <a:ln>
            <a:noFill/>
          </a:ln>
        </p:spPr>
        <p:txBody>
          <a:bodyPr anchorCtr="0" anchor="ctr" bIns="45700" lIns="91425" spcFirstLastPara="1" rIns="91425" wrap="square" tIns="45700">
            <a:normAutofit/>
          </a:bodyPr>
          <a:lstStyle/>
          <a:p>
            <a:pPr indent="-246745" lvl="0" marL="285750" rtl="0" algn="l">
              <a:lnSpc>
                <a:spcPct val="100000"/>
              </a:lnSpc>
              <a:spcBef>
                <a:spcPts val="0"/>
              </a:spcBef>
              <a:spcAft>
                <a:spcPts val="0"/>
              </a:spcAft>
              <a:buSzPts val="1800"/>
              <a:buChar char="•"/>
            </a:pPr>
            <a:r>
              <a:rPr lang="en-US"/>
              <a:t>General Fund Special Education Funding (100-616)</a:t>
            </a:r>
            <a:endParaRPr/>
          </a:p>
          <a:p>
            <a:pPr indent="-263779" lvl="1" marL="742950" rtl="0" algn="l">
              <a:lnSpc>
                <a:spcPct val="100000"/>
              </a:lnSpc>
              <a:spcBef>
                <a:spcPts val="896"/>
              </a:spcBef>
              <a:spcAft>
                <a:spcPts val="0"/>
              </a:spcAft>
              <a:buSzPts val="1800"/>
              <a:buChar char="•"/>
            </a:pPr>
            <a:r>
              <a:rPr lang="en-US" sz="1800"/>
              <a:t>5.5% of secondary and 6% of Elementary identified as special education, and then the ADA uses a divisor of 14.5</a:t>
            </a:r>
            <a:endParaRPr sz="1800"/>
          </a:p>
          <a:p>
            <a:pPr indent="-263779" lvl="1" marL="742950" rtl="0" algn="l">
              <a:lnSpc>
                <a:spcPct val="100000"/>
              </a:lnSpc>
              <a:spcBef>
                <a:spcPts val="896"/>
              </a:spcBef>
              <a:spcAft>
                <a:spcPts val="0"/>
              </a:spcAft>
              <a:buSzPts val="1800"/>
              <a:buChar char="•"/>
            </a:pPr>
            <a:r>
              <a:rPr lang="en-US" sz="1800"/>
              <a:t>Support Unit’s for Special Education  - 1.0</a:t>
            </a:r>
            <a:endParaRPr sz="1800"/>
          </a:p>
          <a:p>
            <a:pPr indent="-263779" lvl="1" marL="742950" rtl="0" algn="l">
              <a:lnSpc>
                <a:spcPct val="100000"/>
              </a:lnSpc>
              <a:spcBef>
                <a:spcPts val="896"/>
              </a:spcBef>
              <a:spcAft>
                <a:spcPts val="0"/>
              </a:spcAft>
              <a:buSzPts val="1800"/>
              <a:buChar char="•"/>
            </a:pPr>
            <a:r>
              <a:rPr lang="en-US" sz="1800"/>
              <a:t>Maintenance Of Effort (MOE) $285,024</a:t>
            </a:r>
            <a:endParaRPr sz="1800"/>
          </a:p>
          <a:p>
            <a:pPr indent="-263779" lvl="1" marL="742950" rtl="0" algn="l">
              <a:lnSpc>
                <a:spcPct val="100000"/>
              </a:lnSpc>
              <a:spcBef>
                <a:spcPts val="896"/>
              </a:spcBef>
              <a:spcAft>
                <a:spcPts val="0"/>
              </a:spcAft>
              <a:buSzPts val="1800"/>
              <a:buChar char="•"/>
            </a:pPr>
            <a:r>
              <a:rPr lang="en-US" sz="1800"/>
              <a:t>Special education percentage for peers:</a:t>
            </a:r>
            <a:endParaRPr sz="1800"/>
          </a:p>
          <a:p>
            <a:pPr indent="-280813" lvl="2" marL="1200150" rtl="0" algn="l">
              <a:lnSpc>
                <a:spcPct val="100000"/>
              </a:lnSpc>
              <a:spcBef>
                <a:spcPts val="859"/>
              </a:spcBef>
              <a:spcAft>
                <a:spcPts val="0"/>
              </a:spcAft>
              <a:buSzPts val="1800"/>
              <a:buChar char="•"/>
            </a:pPr>
            <a:r>
              <a:rPr lang="en-US" sz="1800"/>
              <a:t>Bruneau Grand View – 21%</a:t>
            </a:r>
            <a:endParaRPr sz="1800"/>
          </a:p>
          <a:p>
            <a:pPr indent="-280813" lvl="2" marL="1200150" rtl="0" algn="l">
              <a:lnSpc>
                <a:spcPct val="100000"/>
              </a:lnSpc>
              <a:spcBef>
                <a:spcPts val="859"/>
              </a:spcBef>
              <a:spcAft>
                <a:spcPts val="0"/>
              </a:spcAft>
              <a:buSzPts val="1800"/>
              <a:buChar char="•"/>
            </a:pPr>
            <a:r>
              <a:rPr lang="en-US" sz="1800"/>
              <a:t>Basin – 27%</a:t>
            </a:r>
            <a:endParaRPr sz="1800"/>
          </a:p>
          <a:p>
            <a:pPr indent="-280813" lvl="2" marL="1200150" rtl="0" algn="l">
              <a:lnSpc>
                <a:spcPct val="100000"/>
              </a:lnSpc>
              <a:spcBef>
                <a:spcPts val="859"/>
              </a:spcBef>
              <a:spcAft>
                <a:spcPts val="0"/>
              </a:spcAft>
              <a:buSzPts val="1800"/>
              <a:buChar char="•"/>
            </a:pPr>
            <a:r>
              <a:rPr lang="en-US" sz="1800"/>
              <a:t>Horseshoe Bend  - 24%</a:t>
            </a:r>
            <a:endParaRPr sz="1800"/>
          </a:p>
          <a:p>
            <a:pPr indent="-280813" lvl="2" marL="1200150" rtl="0" algn="l">
              <a:lnSpc>
                <a:spcPct val="100000"/>
              </a:lnSpc>
              <a:spcBef>
                <a:spcPts val="859"/>
              </a:spcBef>
              <a:spcAft>
                <a:spcPts val="0"/>
              </a:spcAft>
              <a:buSzPts val="1800"/>
              <a:buChar char="•"/>
            </a:pPr>
            <a:r>
              <a:rPr lang="en-US" sz="1800"/>
              <a:t>Mountain Home – 15%</a:t>
            </a:r>
            <a:endParaRPr sz="1800"/>
          </a:p>
          <a:p>
            <a:pPr indent="-166513" lvl="2" marL="1200150" rtl="0" algn="l">
              <a:lnSpc>
                <a:spcPct val="100000"/>
              </a:lnSpc>
              <a:spcBef>
                <a:spcPts val="859"/>
              </a:spcBef>
              <a:spcAft>
                <a:spcPts val="0"/>
              </a:spcAft>
              <a:buSzPts val="2030"/>
              <a:buNone/>
            </a:pPr>
            <a:r>
              <a:t/>
            </a:r>
            <a:endParaRPr/>
          </a:p>
        </p:txBody>
      </p:sp>
      <p:sp>
        <p:nvSpPr>
          <p:cNvPr id="309" name="Google Shape;309;p19"/>
          <p:cNvSpPr txBox="1"/>
          <p:nvPr>
            <p:ph idx="2" type="body"/>
          </p:nvPr>
        </p:nvSpPr>
        <p:spPr>
          <a:xfrm>
            <a:off x="6976025" y="1583425"/>
            <a:ext cx="4895100" cy="5148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610"/>
              <a:buNone/>
            </a:pPr>
            <a:r>
              <a:t/>
            </a:r>
            <a:endParaRPr/>
          </a:p>
          <a:p>
            <a:pPr indent="-246745" lvl="0" marL="285750" rtl="0" algn="l">
              <a:lnSpc>
                <a:spcPct val="100000"/>
              </a:lnSpc>
              <a:spcBef>
                <a:spcPts val="0"/>
              </a:spcBef>
              <a:spcAft>
                <a:spcPts val="0"/>
              </a:spcAft>
              <a:buSzPts val="1800"/>
              <a:buChar char="•"/>
            </a:pPr>
            <a:r>
              <a:rPr lang="en-US"/>
              <a:t>IDEA Funding – Based on child find count or number of students that qualify (IDEA-B 257, PreSchool 258, Medicaid 260)</a:t>
            </a:r>
            <a:endParaRPr/>
          </a:p>
          <a:p>
            <a:pPr indent="-263779" lvl="1" marL="742950" rtl="0" algn="l">
              <a:lnSpc>
                <a:spcPct val="100000"/>
              </a:lnSpc>
              <a:spcBef>
                <a:spcPts val="896"/>
              </a:spcBef>
              <a:spcAft>
                <a:spcPts val="0"/>
              </a:spcAft>
              <a:buSzPts val="1800"/>
              <a:buChar char="•"/>
            </a:pPr>
            <a:r>
              <a:rPr lang="en-US" sz="1800"/>
              <a:t>Supplement school district special education operations</a:t>
            </a:r>
            <a:endParaRPr sz="1800"/>
          </a:p>
          <a:p>
            <a:pPr indent="0" lvl="0" marL="0" rtl="0" algn="l">
              <a:lnSpc>
                <a:spcPct val="100000"/>
              </a:lnSpc>
              <a:spcBef>
                <a:spcPts val="896"/>
              </a:spcBef>
              <a:spcAft>
                <a:spcPts val="0"/>
              </a:spcAft>
              <a:buSzPts val="2610"/>
              <a:buNone/>
            </a:pPr>
            <a:r>
              <a:t/>
            </a:r>
            <a:endParaRPr/>
          </a:p>
          <a:p>
            <a:pPr indent="0" lvl="0" marL="0" rtl="0" algn="l">
              <a:lnSpc>
                <a:spcPct val="100000"/>
              </a:lnSpc>
              <a:spcBef>
                <a:spcPts val="896"/>
              </a:spcBef>
              <a:spcAft>
                <a:spcPts val="0"/>
              </a:spcAft>
              <a:buSzPts val="2610"/>
              <a:buNone/>
            </a:pPr>
            <a:r>
              <a:t/>
            </a:r>
            <a:endParaRPr/>
          </a:p>
          <a:p>
            <a:pPr indent="-394335" lvl="0" marL="457200" rtl="0" algn="l">
              <a:lnSpc>
                <a:spcPct val="100000"/>
              </a:lnSpc>
              <a:spcBef>
                <a:spcPts val="896"/>
              </a:spcBef>
              <a:spcAft>
                <a:spcPts val="0"/>
              </a:spcAft>
              <a:buSzPts val="2610"/>
              <a:buChar char="•"/>
            </a:pPr>
            <a:r>
              <a:rPr lang="en-US"/>
              <a:t>MOE - Schools must </a:t>
            </a:r>
            <a:r>
              <a:rPr lang="en-US" u="sng"/>
              <a:t>maintain or increase</a:t>
            </a:r>
            <a:r>
              <a:rPr lang="en-US"/>
              <a:t> its own financial contribution for special education programs and services for students with disabilities (supplemental)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2"/>
          <p:cNvSpPr txBox="1"/>
          <p:nvPr>
            <p:ph type="title"/>
          </p:nvPr>
        </p:nvSpPr>
        <p:spPr>
          <a:xfrm>
            <a:off x="1428364" y="10"/>
            <a:ext cx="10018800" cy="621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orbel"/>
              <a:buNone/>
            </a:pPr>
            <a:r>
              <a:rPr lang="en-US"/>
              <a:t>Special Distribution Funds </a:t>
            </a:r>
            <a:r>
              <a:rPr lang="en-US" sz="2000"/>
              <a:t>(Specific Use Only)</a:t>
            </a:r>
            <a:endParaRPr/>
          </a:p>
        </p:txBody>
      </p:sp>
      <p:sp>
        <p:nvSpPr>
          <p:cNvPr id="315" name="Google Shape;315;p22"/>
          <p:cNvSpPr txBox="1"/>
          <p:nvPr>
            <p:ph idx="1" type="body"/>
          </p:nvPr>
        </p:nvSpPr>
        <p:spPr>
          <a:xfrm>
            <a:off x="2252400" y="621900"/>
            <a:ext cx="9497700" cy="6236100"/>
          </a:xfrm>
          <a:prstGeom prst="rect">
            <a:avLst/>
          </a:prstGeom>
          <a:noFill/>
          <a:ln>
            <a:noFill/>
          </a:ln>
        </p:spPr>
        <p:txBody>
          <a:bodyPr anchorCtr="0" anchor="t" bIns="45700" lIns="91425" spcFirstLastPara="1" rIns="91425" wrap="square" tIns="45700">
            <a:normAutofit fontScale="62500" lnSpcReduction="20000"/>
          </a:bodyPr>
          <a:lstStyle/>
          <a:p>
            <a:pPr indent="-269177" lvl="0" marL="285750" rtl="0" algn="l">
              <a:lnSpc>
                <a:spcPct val="100000"/>
              </a:lnSpc>
              <a:spcBef>
                <a:spcPts val="0"/>
              </a:spcBef>
              <a:spcAft>
                <a:spcPts val="0"/>
              </a:spcAft>
              <a:buSzPct val="145000"/>
              <a:buChar char="•"/>
            </a:pPr>
            <a:r>
              <a:rPr lang="en-US"/>
              <a:t>Advanced Opportunities - $4,625-flow through</a:t>
            </a:r>
            <a:endParaRPr/>
          </a:p>
          <a:p>
            <a:pPr indent="-269177" lvl="0" marL="285750" rtl="0" algn="l">
              <a:lnSpc>
                <a:spcPct val="100000"/>
              </a:lnSpc>
              <a:spcBef>
                <a:spcPts val="936"/>
              </a:spcBef>
              <a:spcAft>
                <a:spcPts val="0"/>
              </a:spcAft>
              <a:buSzPct val="145000"/>
              <a:buChar char="•"/>
            </a:pPr>
            <a:r>
              <a:rPr lang="en-US"/>
              <a:t>College and Career Advisor - $17,460</a:t>
            </a:r>
            <a:endParaRPr/>
          </a:p>
          <a:p>
            <a:pPr indent="-269177" lvl="0" marL="285750" rtl="0" algn="l">
              <a:lnSpc>
                <a:spcPct val="100000"/>
              </a:lnSpc>
              <a:spcBef>
                <a:spcPts val="936"/>
              </a:spcBef>
              <a:spcAft>
                <a:spcPts val="0"/>
              </a:spcAft>
              <a:buSzPct val="145000"/>
              <a:buChar char="•"/>
            </a:pPr>
            <a:r>
              <a:rPr lang="en-US"/>
              <a:t>Continuous Plans and Training - $6,600</a:t>
            </a:r>
            <a:endParaRPr/>
          </a:p>
          <a:p>
            <a:pPr indent="-269177" lvl="0" marL="285750" rtl="0" algn="l">
              <a:lnSpc>
                <a:spcPct val="100000"/>
              </a:lnSpc>
              <a:spcBef>
                <a:spcPts val="936"/>
              </a:spcBef>
              <a:spcAft>
                <a:spcPts val="0"/>
              </a:spcAft>
              <a:buSzPct val="145000"/>
              <a:buChar char="•"/>
            </a:pPr>
            <a:r>
              <a:rPr lang="en-US"/>
              <a:t>Digital Content and Curriculum – 0</a:t>
            </a:r>
            <a:endParaRPr/>
          </a:p>
          <a:p>
            <a:pPr indent="-269177" lvl="0" marL="285750" rtl="0" algn="l">
              <a:lnSpc>
                <a:spcPct val="100000"/>
              </a:lnSpc>
              <a:spcBef>
                <a:spcPts val="936"/>
              </a:spcBef>
              <a:spcAft>
                <a:spcPts val="0"/>
              </a:spcAft>
              <a:buSzPct val="145000"/>
              <a:buChar char="•"/>
            </a:pPr>
            <a:r>
              <a:rPr lang="en-US"/>
              <a:t>English Language Learners - $340</a:t>
            </a:r>
            <a:endParaRPr/>
          </a:p>
          <a:p>
            <a:pPr indent="-269177" lvl="0" marL="285750" rtl="0" algn="l">
              <a:lnSpc>
                <a:spcPct val="100000"/>
              </a:lnSpc>
              <a:spcBef>
                <a:spcPts val="936"/>
              </a:spcBef>
              <a:spcAft>
                <a:spcPts val="0"/>
              </a:spcAft>
              <a:buSzPct val="145000"/>
              <a:buChar char="•"/>
            </a:pPr>
            <a:r>
              <a:rPr lang="en-US"/>
              <a:t>Literacy Intervention - $27,470</a:t>
            </a:r>
            <a:endParaRPr/>
          </a:p>
          <a:p>
            <a:pPr indent="-269177" lvl="0" marL="285750" rtl="0" algn="l">
              <a:lnSpc>
                <a:spcPct val="100000"/>
              </a:lnSpc>
              <a:spcBef>
                <a:spcPts val="936"/>
              </a:spcBef>
              <a:spcAft>
                <a:spcPts val="0"/>
              </a:spcAft>
              <a:buSzPct val="145000"/>
              <a:buChar char="•"/>
            </a:pPr>
            <a:r>
              <a:rPr lang="en-US"/>
              <a:t>Math and Science (99 students or less) - $62,700 </a:t>
            </a:r>
            <a:endParaRPr/>
          </a:p>
          <a:p>
            <a:pPr indent="-269177" lvl="0" marL="285750" rtl="0" algn="l">
              <a:lnSpc>
                <a:spcPct val="100000"/>
              </a:lnSpc>
              <a:spcBef>
                <a:spcPts val="936"/>
              </a:spcBef>
              <a:spcAft>
                <a:spcPts val="0"/>
              </a:spcAft>
              <a:buSzPct val="145000"/>
              <a:buChar char="•"/>
            </a:pPr>
            <a:r>
              <a:rPr lang="en-US"/>
              <a:t>Professional Development - $17,212</a:t>
            </a:r>
            <a:endParaRPr/>
          </a:p>
          <a:p>
            <a:pPr indent="-269177" lvl="0" marL="285750" rtl="0" algn="l">
              <a:lnSpc>
                <a:spcPct val="100000"/>
              </a:lnSpc>
              <a:spcBef>
                <a:spcPts val="936"/>
              </a:spcBef>
              <a:spcAft>
                <a:spcPts val="0"/>
              </a:spcAft>
              <a:buSzPct val="145000"/>
              <a:buChar char="•"/>
            </a:pPr>
            <a:r>
              <a:rPr lang="en-US"/>
              <a:t>PD Dyslexia - $4,069</a:t>
            </a:r>
            <a:endParaRPr/>
          </a:p>
          <a:p>
            <a:pPr indent="-269177" lvl="0" marL="285750" rtl="0" algn="l">
              <a:lnSpc>
                <a:spcPct val="100000"/>
              </a:lnSpc>
              <a:spcBef>
                <a:spcPts val="936"/>
              </a:spcBef>
              <a:spcAft>
                <a:spcPts val="0"/>
              </a:spcAft>
              <a:buSzPct val="145000"/>
              <a:buChar char="•"/>
            </a:pPr>
            <a:r>
              <a:rPr lang="en-US"/>
              <a:t>Remediation - $37,335</a:t>
            </a:r>
            <a:endParaRPr/>
          </a:p>
          <a:p>
            <a:pPr indent="-269177" lvl="0" marL="285750" rtl="0" algn="l">
              <a:lnSpc>
                <a:spcPct val="100000"/>
              </a:lnSpc>
              <a:spcBef>
                <a:spcPts val="936"/>
              </a:spcBef>
              <a:spcAft>
                <a:spcPts val="0"/>
              </a:spcAft>
              <a:buSzPct val="145000"/>
              <a:buChar char="•"/>
            </a:pPr>
            <a:r>
              <a:rPr lang="en-US"/>
              <a:t>Ag and Personal Property Tax - $33,291</a:t>
            </a:r>
            <a:endParaRPr/>
          </a:p>
          <a:p>
            <a:pPr indent="-269177" lvl="0" marL="285750" rtl="0" algn="l">
              <a:lnSpc>
                <a:spcPct val="100000"/>
              </a:lnSpc>
              <a:spcBef>
                <a:spcPts val="936"/>
              </a:spcBef>
              <a:spcAft>
                <a:spcPts val="0"/>
              </a:spcAft>
              <a:buSzPct val="145000"/>
              <a:buChar char="•"/>
            </a:pPr>
            <a:r>
              <a:rPr lang="en-US"/>
              <a:t>Safe and Drug Free Schools - $4,850 (246-000)</a:t>
            </a:r>
            <a:endParaRPr/>
          </a:p>
          <a:p>
            <a:pPr indent="-269177" lvl="0" marL="285750" rtl="0" algn="l">
              <a:lnSpc>
                <a:spcPct val="100000"/>
              </a:lnSpc>
              <a:spcBef>
                <a:spcPts val="936"/>
              </a:spcBef>
              <a:spcAft>
                <a:spcPts val="0"/>
              </a:spcAft>
              <a:buSzPct val="145000"/>
              <a:buChar char="•"/>
            </a:pPr>
            <a:r>
              <a:rPr lang="en-US"/>
              <a:t>Technology in the Classroom - $29,865 (245-000)</a:t>
            </a:r>
            <a:endParaRPr/>
          </a:p>
          <a:p>
            <a:pPr indent="-269177" lvl="0" marL="285750" rtl="0" algn="l">
              <a:lnSpc>
                <a:spcPct val="100000"/>
              </a:lnSpc>
              <a:spcBef>
                <a:spcPts val="936"/>
              </a:spcBef>
              <a:spcAft>
                <a:spcPts val="0"/>
              </a:spcAft>
              <a:buSzPct val="145000"/>
              <a:buChar char="•"/>
            </a:pPr>
            <a:r>
              <a:rPr lang="en-US"/>
              <a:t>School District Facilities Fund - $42,765</a:t>
            </a:r>
            <a:endParaRPr/>
          </a:p>
          <a:p>
            <a:pPr indent="-269177" lvl="0" marL="285750" rtl="0" algn="l">
              <a:lnSpc>
                <a:spcPct val="100000"/>
              </a:lnSpc>
              <a:spcBef>
                <a:spcPts val="936"/>
              </a:spcBef>
              <a:spcAft>
                <a:spcPts val="0"/>
              </a:spcAft>
              <a:buSzPct val="145000"/>
              <a:buChar char="•"/>
            </a:pPr>
            <a:r>
              <a:rPr lang="en-US"/>
              <a:t>School Modernization Facilities Fund - 0</a:t>
            </a:r>
            <a:endParaRPr/>
          </a:p>
          <a:p>
            <a:pPr indent="-131064" lvl="0" marL="285750" rtl="0" algn="l">
              <a:lnSpc>
                <a:spcPct val="100000"/>
              </a:lnSpc>
              <a:spcBef>
                <a:spcPts val="936"/>
              </a:spcBef>
              <a:spcAft>
                <a:spcPts val="0"/>
              </a:spcAft>
              <a:buSzPct val="145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txBox="1"/>
          <p:nvPr>
            <p:ph idx="11" type="ftr"/>
          </p:nvPr>
        </p:nvSpPr>
        <p:spPr>
          <a:xfrm>
            <a:off x="9707880" y="6348399"/>
            <a:ext cx="229063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 Idaho School Board Association 2025</a:t>
            </a:r>
            <a:endParaRPr/>
          </a:p>
        </p:txBody>
      </p:sp>
      <p:sp>
        <p:nvSpPr>
          <p:cNvPr id="322" name="Google Shape;322;p12"/>
          <p:cNvSpPr txBox="1"/>
          <p:nvPr/>
        </p:nvSpPr>
        <p:spPr>
          <a:xfrm>
            <a:off x="935175" y="243525"/>
            <a:ext cx="11063400" cy="187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400"/>
              </a:spcBef>
              <a:spcAft>
                <a:spcPts val="0"/>
              </a:spcAft>
              <a:buClr>
                <a:schemeClr val="dk1"/>
              </a:buClr>
              <a:buSzPts val="1100"/>
              <a:buFont typeface="Arial"/>
              <a:buNone/>
            </a:pPr>
            <a:r>
              <a:rPr b="1" lang="en-US" sz="2300">
                <a:solidFill>
                  <a:schemeClr val="dk1"/>
                </a:solidFill>
              </a:rPr>
              <a:t>FY 2026-2027 Budget Overview</a:t>
            </a:r>
            <a:endParaRPr b="1" sz="2300">
              <a:solidFill>
                <a:schemeClr val="dk1"/>
              </a:solidFill>
            </a:endParaRPr>
          </a:p>
          <a:p>
            <a:pPr indent="0" lvl="0" marL="0" rtl="0" algn="ctr">
              <a:lnSpc>
                <a:spcPct val="115000"/>
              </a:lnSpc>
              <a:spcBef>
                <a:spcPts val="1400"/>
              </a:spcBef>
              <a:spcAft>
                <a:spcPts val="0"/>
              </a:spcAft>
              <a:buClr>
                <a:schemeClr val="dk1"/>
              </a:buClr>
              <a:buSzPts val="1100"/>
              <a:buFont typeface="Arial"/>
              <a:buNone/>
            </a:pPr>
            <a:r>
              <a:rPr b="1" lang="en-US" sz="1300">
                <a:solidFill>
                  <a:schemeClr val="dk1"/>
                </a:solidFill>
              </a:rPr>
              <a:t>Adjusted Budget (Border Contract Removed)</a:t>
            </a:r>
            <a:endParaRPr b="1" sz="13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US" sz="1100">
                <a:solidFill>
                  <a:schemeClr val="dk1"/>
                </a:solidFill>
              </a:rPr>
              <a:t>Total Expenditures:</a:t>
            </a:r>
            <a:r>
              <a:rPr lang="en-US" sz="1100">
                <a:solidFill>
                  <a:schemeClr val="dk1"/>
                </a:solidFill>
              </a:rPr>
              <a:t> </a:t>
            </a:r>
            <a:r>
              <a:rPr b="1" lang="en-US" sz="1100">
                <a:solidFill>
                  <a:schemeClr val="dk1"/>
                </a:solidFill>
              </a:rPr>
              <a:t>$4,183,801</a:t>
            </a:r>
            <a:endParaRPr b="1"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23" name="Google Shape;323;p12"/>
          <p:cNvSpPr txBox="1"/>
          <p:nvPr/>
        </p:nvSpPr>
        <p:spPr>
          <a:xfrm>
            <a:off x="1695025" y="1198200"/>
            <a:ext cx="1773000" cy="301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Salaries &amp; Benefits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$3,137,850</a:t>
            </a:r>
            <a:br>
              <a:rPr b="1" lang="en-US" sz="1100">
                <a:solidFill>
                  <a:schemeClr val="dk1"/>
                </a:solidFill>
              </a:rPr>
            </a:br>
            <a:r>
              <a:rPr lang="en-US" sz="1100">
                <a:solidFill>
                  <a:schemeClr val="dk1"/>
                </a:solidFill>
              </a:rPr>
              <a:t> </a:t>
            </a:r>
            <a:r>
              <a:rPr b="1" lang="en-US" sz="1100">
                <a:solidFill>
                  <a:schemeClr val="dk1"/>
                </a:solidFill>
              </a:rPr>
              <a:t>75% of Total Budget</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Teachers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Classified Staff</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Administrators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Employee Benefits</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24" name="Google Shape;324;p12"/>
          <p:cNvSpPr txBox="1"/>
          <p:nvPr/>
        </p:nvSpPr>
        <p:spPr>
          <a:xfrm>
            <a:off x="1529400" y="3838150"/>
            <a:ext cx="1938600" cy="260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Instruction</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51.0%</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Classroom Instruction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Curriculum</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Special Education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Extracurricular Programs</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25" name="Google Shape;325;p12"/>
          <p:cNvSpPr txBox="1"/>
          <p:nvPr/>
        </p:nvSpPr>
        <p:spPr>
          <a:xfrm>
            <a:off x="4607725" y="1588000"/>
            <a:ext cx="2337900" cy="241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Administration</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17.5%</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Superintendent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Head of Operations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Business Manager/Clerk</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Board of Trustees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School Administration</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26" name="Google Shape;326;p12"/>
          <p:cNvSpPr txBox="1"/>
          <p:nvPr/>
        </p:nvSpPr>
        <p:spPr>
          <a:xfrm>
            <a:off x="4607725" y="3838150"/>
            <a:ext cx="2094300" cy="167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Facilities &amp; Grounds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15.4%</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Utilities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Custodial Services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Maintenance &amp; Repairs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Grounds Upkeep</a:t>
            </a:r>
            <a:endParaRPr sz="1100">
              <a:solidFill>
                <a:schemeClr val="dk1"/>
              </a:solidFill>
            </a:endParaRPr>
          </a:p>
        </p:txBody>
      </p:sp>
      <p:sp>
        <p:nvSpPr>
          <p:cNvPr id="327" name="Google Shape;327;p12"/>
          <p:cNvSpPr txBox="1"/>
          <p:nvPr/>
        </p:nvSpPr>
        <p:spPr>
          <a:xfrm>
            <a:off x="6945625" y="1665800"/>
            <a:ext cx="1860600" cy="20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Transportation</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7.3%</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Bus Drivers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Fuel</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Vehicle Maintenance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Student Transportation</a:t>
            </a:r>
            <a:endParaRPr sz="1100">
              <a:solidFill>
                <a:schemeClr val="dk1"/>
              </a:solidFill>
            </a:endParaRPr>
          </a:p>
        </p:txBody>
      </p:sp>
      <p:sp>
        <p:nvSpPr>
          <p:cNvPr id="328" name="Google Shape;328;p12"/>
          <p:cNvSpPr txBox="1"/>
          <p:nvPr/>
        </p:nvSpPr>
        <p:spPr>
          <a:xfrm>
            <a:off x="6858175" y="3838150"/>
            <a:ext cx="2094300" cy="221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Student Support</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4.2%</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Counseling Services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Special Services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Professional Development</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29" name="Google Shape;329;p12"/>
          <p:cNvSpPr txBox="1"/>
          <p:nvPr/>
        </p:nvSpPr>
        <p:spPr>
          <a:xfrm>
            <a:off x="9809675" y="1733825"/>
            <a:ext cx="2406300" cy="202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Technology</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2.3%</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Software Licenses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Technology Equipment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Network Services</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
        <p:nvSpPr>
          <p:cNvPr id="330" name="Google Shape;330;p12"/>
          <p:cNvSpPr txBox="1"/>
          <p:nvPr/>
        </p:nvSpPr>
        <p:spPr>
          <a:xfrm>
            <a:off x="9478450" y="3866525"/>
            <a:ext cx="2182200" cy="183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Food Service Transfers</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1.8%</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Support for Child Nutrition Programs</a:t>
            </a:r>
            <a:endParaRPr sz="1100">
              <a:solidFill>
                <a:schemeClr val="dk1"/>
              </a:solidFill>
            </a:endParaRPr>
          </a:p>
          <a:p>
            <a:pPr indent="0" lvl="0" marL="0" rtl="0" algn="l">
              <a:spcBef>
                <a:spcPts val="1200"/>
              </a:spcBef>
              <a:spcAft>
                <a:spcPts val="0"/>
              </a:spcAft>
              <a:buNone/>
            </a:pPr>
            <a:r>
              <a:t/>
            </a:r>
            <a:endParaRPr sz="2400">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type="title"/>
          </p:nvPr>
        </p:nvSpPr>
        <p:spPr>
          <a:xfrm>
            <a:off x="1451579" y="804519"/>
            <a:ext cx="9603275" cy="87188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orbel"/>
              <a:buNone/>
            </a:pPr>
            <a:r>
              <a:rPr lang="en-US" sz="4400"/>
              <a:t>BGVJSD Funds</a:t>
            </a:r>
            <a:endParaRPr/>
          </a:p>
        </p:txBody>
      </p:sp>
      <p:sp>
        <p:nvSpPr>
          <p:cNvPr id="160" name="Google Shape;160;p3"/>
          <p:cNvSpPr txBox="1"/>
          <p:nvPr>
            <p:ph idx="1" type="body"/>
          </p:nvPr>
        </p:nvSpPr>
        <p:spPr>
          <a:xfrm>
            <a:off x="1451575" y="1676400"/>
            <a:ext cx="10188000" cy="44580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1200"/>
              </a:spcBef>
              <a:spcAft>
                <a:spcPts val="0"/>
              </a:spcAft>
              <a:buSzPts val="4060"/>
              <a:buChar char="•"/>
            </a:pPr>
            <a:r>
              <a:rPr lang="en-US" sz="2800"/>
              <a:t>Types of Funds</a:t>
            </a:r>
            <a:endParaRPr/>
          </a:p>
          <a:p>
            <a:pPr indent="-285750" lvl="1" marL="742950" rtl="0" algn="l">
              <a:lnSpc>
                <a:spcPct val="100000"/>
              </a:lnSpc>
              <a:spcBef>
                <a:spcPts val="1200"/>
              </a:spcBef>
              <a:spcAft>
                <a:spcPts val="0"/>
              </a:spcAft>
              <a:buSzPts val="4060"/>
              <a:buChar char="•"/>
            </a:pPr>
            <a:r>
              <a:rPr lang="en-US" sz="2800"/>
              <a:t>The General Fund (100’s)</a:t>
            </a:r>
            <a:endParaRPr/>
          </a:p>
          <a:p>
            <a:pPr indent="-285750" lvl="1" marL="742950" rtl="0" algn="l">
              <a:lnSpc>
                <a:spcPct val="100000"/>
              </a:lnSpc>
              <a:spcBef>
                <a:spcPts val="1200"/>
              </a:spcBef>
              <a:spcAft>
                <a:spcPts val="0"/>
              </a:spcAft>
              <a:buSzPts val="4060"/>
              <a:buChar char="•"/>
            </a:pPr>
            <a:r>
              <a:rPr lang="en-US" sz="2800"/>
              <a:t>Special Revenue Funds, Capital Projects Funds, Debt Service Funds, and Agency Funds (200’s – 700’s)</a:t>
            </a:r>
            <a:endParaRPr/>
          </a:p>
          <a:p>
            <a:pPr indent="-285750" lvl="0" marL="285750" rtl="0" algn="l">
              <a:lnSpc>
                <a:spcPct val="100000"/>
              </a:lnSpc>
              <a:spcBef>
                <a:spcPts val="1200"/>
              </a:spcBef>
              <a:spcAft>
                <a:spcPts val="0"/>
              </a:spcAft>
              <a:buSzPts val="4060"/>
              <a:buChar char="•"/>
            </a:pPr>
            <a:r>
              <a:rPr lang="en-US" sz="2800"/>
              <a:t>Other Common names– A federal fund, an ASB</a:t>
            </a:r>
            <a:r>
              <a:rPr lang="en-US" sz="1800"/>
              <a:t> </a:t>
            </a:r>
            <a:r>
              <a:rPr lang="en-US" sz="2800"/>
              <a:t>Fund</a:t>
            </a:r>
            <a:r>
              <a:rPr b="0" i="0" lang="en-US" sz="1800" u="none" cap="none" strike="noStrike">
                <a:solidFill>
                  <a:srgbClr val="000000"/>
                </a:solidFill>
                <a:latin typeface="Corbel"/>
                <a:ea typeface="Corbel"/>
                <a:cs typeface="Corbel"/>
                <a:sym typeface="Corbel"/>
              </a:rPr>
              <a:t> (Associated Student Body)</a:t>
            </a:r>
            <a:r>
              <a:rPr lang="en-US" sz="2800"/>
              <a:t>, Facility Fund</a:t>
            </a:r>
            <a:endParaRPr/>
          </a:p>
        </p:txBody>
      </p:sp>
      <p:sp>
        <p:nvSpPr>
          <p:cNvPr id="161" name="Google Shape;161;p3"/>
          <p:cNvSpPr txBox="1"/>
          <p:nvPr>
            <p:ph idx="11" type="ftr"/>
          </p:nvPr>
        </p:nvSpPr>
        <p:spPr>
          <a:xfrm>
            <a:off x="9707880" y="6348399"/>
            <a:ext cx="229063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 Idaho School Board Association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
          <p:cNvSpPr txBox="1"/>
          <p:nvPr>
            <p:ph type="title"/>
          </p:nvPr>
        </p:nvSpPr>
        <p:spPr>
          <a:xfrm>
            <a:off x="1449217" y="368818"/>
            <a:ext cx="9605635" cy="105930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orbel"/>
              <a:buNone/>
            </a:pPr>
            <a:r>
              <a:rPr lang="en-US" sz="4400"/>
              <a:t>Types of Fund Revenues</a:t>
            </a:r>
            <a:endParaRPr/>
          </a:p>
        </p:txBody>
      </p:sp>
      <p:sp>
        <p:nvSpPr>
          <p:cNvPr id="168" name="Google Shape;168;p4"/>
          <p:cNvSpPr txBox="1"/>
          <p:nvPr>
            <p:ph idx="1" type="body"/>
          </p:nvPr>
        </p:nvSpPr>
        <p:spPr>
          <a:xfrm>
            <a:off x="1221745" y="2094415"/>
            <a:ext cx="2961900" cy="3591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60"/>
              <a:buNone/>
            </a:pPr>
            <a:r>
              <a:rPr b="1" lang="en-US" sz="2400" u="sng"/>
              <a:t>Local Funds</a:t>
            </a:r>
            <a:endParaRPr sz="2400"/>
          </a:p>
          <a:p>
            <a:pPr indent="-180340" lvl="1" marL="742950" rtl="0" algn="l">
              <a:lnSpc>
                <a:spcPct val="110000"/>
              </a:lnSpc>
              <a:spcBef>
                <a:spcPts val="600"/>
              </a:spcBef>
              <a:spcAft>
                <a:spcPts val="0"/>
              </a:spcAft>
              <a:buSzPts val="2400"/>
              <a:buChar char="•"/>
            </a:pPr>
            <a:r>
              <a:rPr lang="en-US" sz="2400"/>
              <a:t>Investment  income</a:t>
            </a:r>
            <a:endParaRPr sz="2400"/>
          </a:p>
          <a:p>
            <a:pPr indent="-180340" lvl="1" marL="742950" rtl="0" algn="l">
              <a:lnSpc>
                <a:spcPct val="110000"/>
              </a:lnSpc>
              <a:spcBef>
                <a:spcPts val="600"/>
              </a:spcBef>
              <a:spcAft>
                <a:spcPts val="0"/>
              </a:spcAft>
              <a:buSzPts val="2400"/>
              <a:buChar char="•"/>
            </a:pPr>
            <a:r>
              <a:rPr lang="en-US" sz="2400"/>
              <a:t>Donations</a:t>
            </a:r>
            <a:endParaRPr sz="2400"/>
          </a:p>
          <a:p>
            <a:pPr indent="-180340" lvl="1" marL="742950" rtl="0" algn="l">
              <a:lnSpc>
                <a:spcPct val="110000"/>
              </a:lnSpc>
              <a:spcBef>
                <a:spcPts val="600"/>
              </a:spcBef>
              <a:spcAft>
                <a:spcPts val="0"/>
              </a:spcAft>
              <a:buSzPts val="2400"/>
              <a:buChar char="•"/>
            </a:pPr>
            <a:r>
              <a:rPr lang="en-US" sz="2400"/>
              <a:t>Rentals</a:t>
            </a:r>
            <a:endParaRPr sz="2400"/>
          </a:p>
          <a:p>
            <a:pPr indent="-180340" lvl="1" marL="742950" rtl="0" algn="l">
              <a:lnSpc>
                <a:spcPct val="110000"/>
              </a:lnSpc>
              <a:spcBef>
                <a:spcPts val="600"/>
              </a:spcBef>
              <a:spcAft>
                <a:spcPts val="0"/>
              </a:spcAft>
              <a:buSzPts val="2400"/>
              <a:buChar char="•"/>
            </a:pPr>
            <a:r>
              <a:rPr lang="en-US" sz="2400"/>
              <a:t>Levy</a:t>
            </a:r>
            <a:endParaRPr sz="2400"/>
          </a:p>
          <a:p>
            <a:pPr indent="-180340" lvl="1" marL="742950" rtl="0" algn="l">
              <a:lnSpc>
                <a:spcPct val="110000"/>
              </a:lnSpc>
              <a:spcBef>
                <a:spcPts val="600"/>
              </a:spcBef>
              <a:spcAft>
                <a:spcPts val="0"/>
              </a:spcAft>
              <a:buSzPts val="2400"/>
              <a:buChar char="•"/>
            </a:pPr>
            <a:r>
              <a:rPr lang="en-US" sz="2400"/>
              <a:t>Scholarship Fundraising</a:t>
            </a:r>
            <a:endParaRPr sz="2400"/>
          </a:p>
        </p:txBody>
      </p:sp>
      <p:sp>
        <p:nvSpPr>
          <p:cNvPr id="169" name="Google Shape;169;p4"/>
          <p:cNvSpPr txBox="1"/>
          <p:nvPr>
            <p:ph idx="2" type="body"/>
          </p:nvPr>
        </p:nvSpPr>
        <p:spPr>
          <a:xfrm>
            <a:off x="7716075" y="2149374"/>
            <a:ext cx="3641400" cy="3906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060"/>
              <a:buNone/>
            </a:pPr>
            <a:r>
              <a:rPr b="1" lang="en-US" sz="2400" u="sng"/>
              <a:t>Federal Funds</a:t>
            </a:r>
            <a:endParaRPr sz="2400"/>
          </a:p>
          <a:p>
            <a:pPr indent="-180340" lvl="1" marL="742950" rtl="0" algn="l">
              <a:lnSpc>
                <a:spcPct val="100000"/>
              </a:lnSpc>
              <a:spcBef>
                <a:spcPts val="1160"/>
              </a:spcBef>
              <a:spcAft>
                <a:spcPts val="0"/>
              </a:spcAft>
              <a:buSzPts val="2400"/>
              <a:buChar char="•"/>
            </a:pPr>
            <a:r>
              <a:rPr lang="en-US" sz="2400"/>
              <a:t>IDEA (Special Education)</a:t>
            </a:r>
            <a:endParaRPr sz="2400"/>
          </a:p>
          <a:p>
            <a:pPr indent="-180340" lvl="1" marL="742950" rtl="0" algn="l">
              <a:lnSpc>
                <a:spcPct val="100000"/>
              </a:lnSpc>
              <a:spcBef>
                <a:spcPts val="1160"/>
              </a:spcBef>
              <a:spcAft>
                <a:spcPts val="0"/>
              </a:spcAft>
              <a:buSzPts val="2400"/>
              <a:buChar char="•"/>
            </a:pPr>
            <a:r>
              <a:rPr lang="en-US" sz="2400"/>
              <a:t>Title</a:t>
            </a:r>
            <a:endParaRPr sz="2400"/>
          </a:p>
          <a:p>
            <a:pPr indent="-180340" lvl="2" marL="1200150" rtl="0" algn="l">
              <a:lnSpc>
                <a:spcPct val="100000"/>
              </a:lnSpc>
              <a:spcBef>
                <a:spcPts val="1160"/>
              </a:spcBef>
              <a:spcAft>
                <a:spcPts val="0"/>
              </a:spcAft>
              <a:buSzPts val="2400"/>
              <a:buChar char="•"/>
            </a:pPr>
            <a:r>
              <a:rPr lang="en-US" sz="2400"/>
              <a:t>I, II, III, IV</a:t>
            </a:r>
            <a:endParaRPr sz="2400"/>
          </a:p>
          <a:p>
            <a:pPr indent="-180340" lvl="1" marL="742950" rtl="0" algn="l">
              <a:lnSpc>
                <a:spcPct val="100000"/>
              </a:lnSpc>
              <a:spcBef>
                <a:spcPts val="1160"/>
              </a:spcBef>
              <a:spcAft>
                <a:spcPts val="0"/>
              </a:spcAft>
              <a:buSzPts val="2400"/>
              <a:buChar char="•"/>
            </a:pPr>
            <a:r>
              <a:rPr lang="en-US" sz="2400"/>
              <a:t>USDA (School Nutrition)</a:t>
            </a:r>
            <a:endParaRPr sz="2400"/>
          </a:p>
        </p:txBody>
      </p:sp>
      <p:sp>
        <p:nvSpPr>
          <p:cNvPr id="170" name="Google Shape;170;p4"/>
          <p:cNvSpPr txBox="1"/>
          <p:nvPr>
            <p:ph idx="11" type="ftr"/>
          </p:nvPr>
        </p:nvSpPr>
        <p:spPr>
          <a:xfrm>
            <a:off x="9707880" y="6348399"/>
            <a:ext cx="2290638"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 Idaho School Board Association 2025</a:t>
            </a:r>
            <a:endParaRPr/>
          </a:p>
        </p:txBody>
      </p:sp>
      <p:sp>
        <p:nvSpPr>
          <p:cNvPr id="171" name="Google Shape;171;p4"/>
          <p:cNvSpPr txBox="1"/>
          <p:nvPr/>
        </p:nvSpPr>
        <p:spPr>
          <a:xfrm>
            <a:off x="4025433" y="2094414"/>
            <a:ext cx="3743100" cy="4288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accent1"/>
              </a:buClr>
              <a:buSzPts val="2800"/>
              <a:buFont typeface="Arial"/>
              <a:buNone/>
            </a:pPr>
            <a:r>
              <a:rPr b="1" i="0" lang="en-US" sz="2400" u="sng" cap="none" strike="noStrike">
                <a:solidFill>
                  <a:schemeClr val="dk1"/>
                </a:solidFill>
                <a:latin typeface="Corbel"/>
                <a:ea typeface="Corbel"/>
                <a:cs typeface="Corbel"/>
                <a:sym typeface="Corbel"/>
              </a:rPr>
              <a:t>State Funds</a:t>
            </a:r>
            <a:endParaRPr b="0" i="0" sz="2400" u="none" cap="none" strike="noStrike">
              <a:solidFill>
                <a:srgbClr val="000000"/>
              </a:solidFill>
              <a:latin typeface="Arial"/>
              <a:ea typeface="Arial"/>
              <a:cs typeface="Arial"/>
              <a:sym typeface="Arial"/>
            </a:endParaRPr>
          </a:p>
          <a:p>
            <a:pPr indent="-203200" lvl="1" marL="685800" marR="0" rtl="0" algn="l">
              <a:lnSpc>
                <a:spcPct val="110000"/>
              </a:lnSpc>
              <a:spcBef>
                <a:spcPts val="600"/>
              </a:spcBef>
              <a:spcAft>
                <a:spcPts val="0"/>
              </a:spcAft>
              <a:buClr>
                <a:schemeClr val="accent1"/>
              </a:buClr>
              <a:buSzPts val="2400"/>
              <a:buFont typeface="Arial"/>
              <a:buChar char="•"/>
            </a:pPr>
            <a:r>
              <a:rPr b="0" i="0" lang="en-US" sz="2400" u="none" cap="none" strike="noStrike">
                <a:solidFill>
                  <a:schemeClr val="dk1"/>
                </a:solidFill>
                <a:latin typeface="Corbel"/>
                <a:ea typeface="Corbel"/>
                <a:cs typeface="Corbel"/>
                <a:sym typeface="Corbel"/>
              </a:rPr>
              <a:t>Discretionary (Units)</a:t>
            </a:r>
            <a:endParaRPr b="0" i="0" sz="2400" u="none" cap="none" strike="noStrike">
              <a:solidFill>
                <a:srgbClr val="000000"/>
              </a:solidFill>
              <a:latin typeface="Arial"/>
              <a:ea typeface="Arial"/>
              <a:cs typeface="Arial"/>
              <a:sym typeface="Arial"/>
            </a:endParaRPr>
          </a:p>
          <a:p>
            <a:pPr indent="-203200" lvl="1" marL="685800" marR="0" rtl="0" algn="l">
              <a:lnSpc>
                <a:spcPct val="110000"/>
              </a:lnSpc>
              <a:spcBef>
                <a:spcPts val="600"/>
              </a:spcBef>
              <a:spcAft>
                <a:spcPts val="0"/>
              </a:spcAft>
              <a:buClr>
                <a:schemeClr val="accent1"/>
              </a:buClr>
              <a:buSzPts val="2400"/>
              <a:buFont typeface="Arial"/>
              <a:buChar char="•"/>
            </a:pPr>
            <a:r>
              <a:rPr b="0" i="0" lang="en-US" sz="2400" u="none" cap="none" strike="noStrike">
                <a:solidFill>
                  <a:schemeClr val="dk1"/>
                </a:solidFill>
                <a:latin typeface="Corbel"/>
                <a:ea typeface="Corbel"/>
                <a:cs typeface="Corbel"/>
                <a:sym typeface="Corbel"/>
              </a:rPr>
              <a:t>Salary Based Apportionment</a:t>
            </a:r>
            <a:endParaRPr b="0" i="0" sz="2400" u="none" cap="none" strike="noStrike">
              <a:solidFill>
                <a:srgbClr val="000000"/>
              </a:solidFill>
              <a:latin typeface="Arial"/>
              <a:ea typeface="Arial"/>
              <a:cs typeface="Arial"/>
              <a:sym typeface="Arial"/>
            </a:endParaRPr>
          </a:p>
          <a:p>
            <a:pPr indent="-203200" lvl="1" marL="685800" marR="0" rtl="0" algn="l">
              <a:lnSpc>
                <a:spcPct val="110000"/>
              </a:lnSpc>
              <a:spcBef>
                <a:spcPts val="600"/>
              </a:spcBef>
              <a:spcAft>
                <a:spcPts val="0"/>
              </a:spcAft>
              <a:buClr>
                <a:schemeClr val="accent1"/>
              </a:buClr>
              <a:buSzPts val="2400"/>
              <a:buFont typeface="Arial"/>
              <a:buChar char="•"/>
            </a:pPr>
            <a:r>
              <a:rPr b="0" i="0" lang="en-US" sz="2400" u="none" cap="none" strike="noStrike">
                <a:solidFill>
                  <a:schemeClr val="dk1"/>
                </a:solidFill>
                <a:latin typeface="Corbel"/>
                <a:ea typeface="Corbel"/>
                <a:cs typeface="Corbel"/>
                <a:sym typeface="Corbel"/>
              </a:rPr>
              <a:t>Statutory (IT, Literacy, PD)</a:t>
            </a:r>
            <a:endParaRPr b="0" i="0" sz="2400" u="none" cap="none" strike="noStrike">
              <a:solidFill>
                <a:srgbClr val="000000"/>
              </a:solidFill>
              <a:latin typeface="Arial"/>
              <a:ea typeface="Arial"/>
              <a:cs typeface="Arial"/>
              <a:sym typeface="Arial"/>
            </a:endParaRPr>
          </a:p>
          <a:p>
            <a:pPr indent="-203200" lvl="1" marL="685800" marR="0" rtl="0" algn="l">
              <a:lnSpc>
                <a:spcPct val="110000"/>
              </a:lnSpc>
              <a:spcBef>
                <a:spcPts val="600"/>
              </a:spcBef>
              <a:spcAft>
                <a:spcPts val="0"/>
              </a:spcAft>
              <a:buClr>
                <a:schemeClr val="accent1"/>
              </a:buClr>
              <a:buSzPts val="2400"/>
              <a:buFont typeface="Arial"/>
              <a:buChar char="•"/>
            </a:pPr>
            <a:r>
              <a:rPr b="0" i="0" lang="en-US" sz="2400" u="none" cap="none" strike="noStrike">
                <a:solidFill>
                  <a:schemeClr val="dk1"/>
                </a:solidFill>
                <a:latin typeface="Corbel"/>
                <a:ea typeface="Corbel"/>
                <a:cs typeface="Corbel"/>
                <a:sym typeface="Corbel"/>
              </a:rPr>
              <a:t>Facility</a:t>
            </a:r>
            <a:endParaRPr b="0" i="0" sz="2400" u="none" cap="none" strike="noStrike">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1086643" y="131793"/>
            <a:ext cx="10018713" cy="69965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2800"/>
              <a:buFont typeface="Corbel"/>
              <a:buNone/>
            </a:pPr>
            <a:r>
              <a:rPr lang="en-US" sz="2800"/>
              <a:t>2026-2027 Proposed Revenues</a:t>
            </a:r>
            <a:endParaRPr/>
          </a:p>
        </p:txBody>
      </p:sp>
      <p:pic>
        <p:nvPicPr>
          <p:cNvPr id="178" name="Google Shape;178;p8"/>
          <p:cNvPicPr preferRelativeResize="0"/>
          <p:nvPr>
            <p:ph idx="1" type="body"/>
          </p:nvPr>
        </p:nvPicPr>
        <p:blipFill rotWithShape="1">
          <a:blip r:embed="rId3">
            <a:alphaModFix/>
          </a:blip>
          <a:srcRect b="0" l="0" r="0" t="0"/>
          <a:stretch/>
        </p:blipFill>
        <p:spPr>
          <a:xfrm>
            <a:off x="-6397939" y="0"/>
            <a:ext cx="5371800" cy="6977100"/>
          </a:xfrm>
          <a:prstGeom prst="rect">
            <a:avLst/>
          </a:prstGeom>
          <a:noFill/>
          <a:ln>
            <a:noFill/>
          </a:ln>
        </p:spPr>
      </p:pic>
      <p:pic>
        <p:nvPicPr>
          <p:cNvPr id="179" name="Google Shape;179;p8"/>
          <p:cNvPicPr preferRelativeResize="0"/>
          <p:nvPr/>
        </p:nvPicPr>
        <p:blipFill>
          <a:blip r:embed="rId4">
            <a:alphaModFix/>
          </a:blip>
          <a:stretch>
            <a:fillRect/>
          </a:stretch>
        </p:blipFill>
        <p:spPr>
          <a:xfrm>
            <a:off x="2201575" y="623425"/>
            <a:ext cx="8757575" cy="6041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484300" y="220200"/>
            <a:ext cx="10018800" cy="1331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Considerations when planning for revenues?</a:t>
            </a:r>
            <a:endParaRPr/>
          </a:p>
        </p:txBody>
      </p:sp>
      <p:sp>
        <p:nvSpPr>
          <p:cNvPr id="185" name="Google Shape;185;p20"/>
          <p:cNvSpPr txBox="1"/>
          <p:nvPr>
            <p:ph idx="1" type="body"/>
          </p:nvPr>
        </p:nvSpPr>
        <p:spPr>
          <a:xfrm>
            <a:off x="1694050" y="1332625"/>
            <a:ext cx="4895100" cy="5347200"/>
          </a:xfrm>
          <a:prstGeom prst="rect">
            <a:avLst/>
          </a:prstGeom>
          <a:noFill/>
          <a:ln>
            <a:noFill/>
          </a:ln>
        </p:spPr>
        <p:txBody>
          <a:bodyPr anchorCtr="0" anchor="t" bIns="45700" lIns="91425" spcFirstLastPara="1" rIns="91425" wrap="square" tIns="45700">
            <a:noAutofit/>
          </a:bodyPr>
          <a:lstStyle/>
          <a:p>
            <a:pPr indent="-217170" lvl="0" marL="285750" rtl="0" algn="l">
              <a:lnSpc>
                <a:spcPct val="100000"/>
              </a:lnSpc>
              <a:spcBef>
                <a:spcPts val="0"/>
              </a:spcBef>
              <a:spcAft>
                <a:spcPts val="0"/>
              </a:spcAft>
              <a:buSzPts val="2400"/>
              <a:buChar char="•"/>
            </a:pPr>
            <a:r>
              <a:rPr lang="en-US" sz="2400"/>
              <a:t>Potential for loss of some students? (enrollment trends over time) approx. 15 students</a:t>
            </a:r>
            <a:endParaRPr sz="2400"/>
          </a:p>
          <a:p>
            <a:pPr indent="-217170" lvl="0" marL="285750" rtl="0" algn="l">
              <a:lnSpc>
                <a:spcPct val="100000"/>
              </a:lnSpc>
              <a:spcBef>
                <a:spcPts val="1080"/>
              </a:spcBef>
              <a:spcAft>
                <a:spcPts val="0"/>
              </a:spcAft>
              <a:buSzPts val="2400"/>
              <a:buChar char="•"/>
            </a:pPr>
            <a:r>
              <a:rPr lang="en-US" sz="2400"/>
              <a:t>And what could that impact be?  </a:t>
            </a:r>
            <a:endParaRPr sz="2400"/>
          </a:p>
          <a:p>
            <a:pPr indent="-254000" lvl="1" marL="742950" rtl="0" algn="l">
              <a:lnSpc>
                <a:spcPct val="100000"/>
              </a:lnSpc>
              <a:spcBef>
                <a:spcPts val="1000"/>
              </a:spcBef>
              <a:spcAft>
                <a:spcPts val="0"/>
              </a:spcAft>
              <a:buSzPts val="2400"/>
              <a:buChar char="•"/>
            </a:pPr>
            <a:r>
              <a:rPr lang="en-US" sz="2400"/>
              <a:t>Depending on how many students drop it could be approximately 1 support unit (We could lose support units if we lose attendance as well…)</a:t>
            </a:r>
            <a:endParaRPr sz="2400"/>
          </a:p>
          <a:p>
            <a:pPr indent="-254000" lvl="1" marL="742950" rtl="0" algn="l">
              <a:lnSpc>
                <a:spcPct val="100000"/>
              </a:lnSpc>
              <a:spcBef>
                <a:spcPts val="1000"/>
              </a:spcBef>
              <a:spcAft>
                <a:spcPts val="0"/>
              </a:spcAft>
              <a:buSzPts val="2400"/>
              <a:buChar char="•"/>
            </a:pPr>
            <a:r>
              <a:rPr lang="en-US" sz="2400"/>
              <a:t>Refer to support unit calculation worksheet – if the percentage of ADA goes down… (p. 2)</a:t>
            </a:r>
            <a:endParaRPr sz="2400"/>
          </a:p>
        </p:txBody>
      </p:sp>
      <p:pic>
        <p:nvPicPr>
          <p:cNvPr id="186" name="Google Shape;186;p20"/>
          <p:cNvPicPr preferRelativeResize="0"/>
          <p:nvPr/>
        </p:nvPicPr>
        <p:blipFill>
          <a:blip r:embed="rId3">
            <a:alphaModFix/>
          </a:blip>
          <a:stretch>
            <a:fillRect/>
          </a:stretch>
        </p:blipFill>
        <p:spPr>
          <a:xfrm>
            <a:off x="6592025" y="1120275"/>
            <a:ext cx="5503824" cy="5737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659dbae737_0_7"/>
          <p:cNvSpPr txBox="1"/>
          <p:nvPr>
            <p:ph type="title"/>
          </p:nvPr>
        </p:nvSpPr>
        <p:spPr>
          <a:xfrm>
            <a:off x="1484311" y="685800"/>
            <a:ext cx="10018800" cy="1752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Salary Based Apportionment	 (SBA)</a:t>
            </a:r>
            <a:endParaRPr/>
          </a:p>
          <a:p>
            <a:pPr indent="0" lvl="0" marL="0" rtl="0" algn="ctr">
              <a:lnSpc>
                <a:spcPct val="100000"/>
              </a:lnSpc>
              <a:spcBef>
                <a:spcPts val="0"/>
              </a:spcBef>
              <a:spcAft>
                <a:spcPts val="0"/>
              </a:spcAft>
              <a:buSzPts val="1800"/>
              <a:buNone/>
            </a:pPr>
            <a:r>
              <a:t/>
            </a:r>
            <a:endParaRPr/>
          </a:p>
        </p:txBody>
      </p:sp>
      <p:sp>
        <p:nvSpPr>
          <p:cNvPr id="193" name="Google Shape;193;g3659dbae737_0_7"/>
          <p:cNvSpPr txBox="1"/>
          <p:nvPr>
            <p:ph idx="1" type="body"/>
          </p:nvPr>
        </p:nvSpPr>
        <p:spPr>
          <a:xfrm>
            <a:off x="1484300" y="1793150"/>
            <a:ext cx="4895100" cy="4750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610"/>
              <a:buFont typeface="Arial"/>
              <a:buNone/>
            </a:pPr>
            <a:r>
              <a:rPr lang="en-US" sz="2000" u="sng">
                <a:latin typeface="Calibri"/>
                <a:ea typeface="Calibri"/>
                <a:cs typeface="Calibri"/>
                <a:sym typeface="Calibri"/>
              </a:rPr>
              <a:t>Projected Revenue</a:t>
            </a:r>
            <a:r>
              <a:rPr lang="en-US" sz="2000">
                <a:latin typeface="Calibri"/>
                <a:ea typeface="Calibri"/>
                <a:cs typeface="Calibri"/>
                <a:sym typeface="Calibri"/>
              </a:rPr>
              <a:t>(to receive) </a:t>
            </a:r>
            <a:endParaRPr sz="2000">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Support units projected:  16.9</a:t>
            </a:r>
            <a:endParaRPr sz="2000">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FTE allowed:</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Administrative:  1.76</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Instructional:  18.25</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Pupil Services: 1.33</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Classified:  6.33750</a:t>
            </a:r>
            <a:endParaRPr sz="2000">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Total SBA Projected to receive: </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Salaries:  $1,548,018</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Discretionary: $396,676</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Benefits:  $323,054(not health)</a:t>
            </a:r>
            <a:endParaRPr sz="2000">
              <a:latin typeface="Calibri"/>
              <a:ea typeface="Calibri"/>
              <a:cs typeface="Calibri"/>
              <a:sym typeface="Calibri"/>
            </a:endParaRPr>
          </a:p>
          <a:p>
            <a:pPr indent="-127000" lvl="1" marL="438912" rtl="0" algn="l">
              <a:lnSpc>
                <a:spcPct val="90000"/>
              </a:lnSpc>
              <a:spcBef>
                <a:spcPts val="320"/>
              </a:spcBef>
              <a:spcAft>
                <a:spcPts val="0"/>
              </a:spcAft>
              <a:buSzPts val="2000"/>
              <a:buFont typeface="Calibri"/>
              <a:buChar char="•"/>
            </a:pPr>
            <a:r>
              <a:rPr lang="en-US" sz="2000">
                <a:latin typeface="Calibri"/>
                <a:ea typeface="Calibri"/>
                <a:cs typeface="Calibri"/>
                <a:sym typeface="Calibri"/>
              </a:rPr>
              <a:t>Health-410,220.97</a:t>
            </a:r>
            <a:endParaRPr sz="2000">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Font typeface="Calibri"/>
              <a:buNone/>
            </a:pPr>
            <a:r>
              <a:t/>
            </a:r>
            <a:endParaRPr>
              <a:latin typeface="Calibri"/>
              <a:ea typeface="Calibri"/>
              <a:cs typeface="Calibri"/>
              <a:sym typeface="Calibri"/>
            </a:endParaRPr>
          </a:p>
          <a:p>
            <a:pPr indent="0" lvl="0" marL="0" rtl="0" algn="l">
              <a:lnSpc>
                <a:spcPct val="100000"/>
              </a:lnSpc>
              <a:spcBef>
                <a:spcPts val="360"/>
              </a:spcBef>
              <a:spcAft>
                <a:spcPts val="600"/>
              </a:spcAft>
              <a:buSzPts val="2610"/>
              <a:buNone/>
            </a:pPr>
            <a:r>
              <a:t/>
            </a:r>
            <a:endParaRPr/>
          </a:p>
        </p:txBody>
      </p:sp>
      <p:sp>
        <p:nvSpPr>
          <p:cNvPr id="194" name="Google Shape;194;g3659dbae737_0_7"/>
          <p:cNvSpPr txBox="1"/>
          <p:nvPr>
            <p:ph idx="2" type="body"/>
          </p:nvPr>
        </p:nvSpPr>
        <p:spPr>
          <a:xfrm>
            <a:off x="6608000" y="1856075"/>
            <a:ext cx="4895100" cy="4750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610"/>
              <a:buFont typeface="Arial"/>
              <a:buNone/>
            </a:pPr>
            <a:r>
              <a:rPr lang="en-US" sz="2000" u="sng">
                <a:latin typeface="Calibri"/>
                <a:ea typeface="Calibri"/>
                <a:cs typeface="Calibri"/>
                <a:sym typeface="Calibri"/>
              </a:rPr>
              <a:t>Actual Expenditures</a:t>
            </a:r>
            <a:r>
              <a:rPr lang="en-US" sz="2000">
                <a:latin typeface="Calibri"/>
                <a:ea typeface="Calibri"/>
                <a:cs typeface="Calibri"/>
                <a:sym typeface="Calibri"/>
              </a:rPr>
              <a:t>(what we are spending)</a:t>
            </a:r>
            <a:endParaRPr sz="2000" u="sng">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Support units earned: 16.9</a:t>
            </a:r>
            <a:endParaRPr sz="2000">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Actual FTE:</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Administrative:  2 (.24 over)</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Instructional:  19.49 (1.24 over)</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Pupil Services: 1 (.33 for secretary)</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Classified:  20.5 (14.17 over)</a:t>
            </a:r>
            <a:endParaRPr sz="2000">
              <a:latin typeface="Calibri"/>
              <a:ea typeface="Calibri"/>
              <a:cs typeface="Calibri"/>
              <a:sym typeface="Calibri"/>
            </a:endParaRPr>
          </a:p>
          <a:p>
            <a:pPr indent="-146304" lvl="0" marL="146304" rtl="0" algn="l">
              <a:lnSpc>
                <a:spcPct val="90000"/>
              </a:lnSpc>
              <a:spcBef>
                <a:spcPts val="640"/>
              </a:spcBef>
              <a:spcAft>
                <a:spcPts val="0"/>
              </a:spcAft>
              <a:buClr>
                <a:schemeClr val="dk1"/>
              </a:buClr>
              <a:buSzPts val="2400"/>
              <a:buFont typeface="Calibri"/>
              <a:buChar char="•"/>
            </a:pPr>
            <a:r>
              <a:rPr lang="en-US" sz="2000">
                <a:latin typeface="Calibri"/>
                <a:ea typeface="Calibri"/>
                <a:cs typeface="Calibri"/>
                <a:sym typeface="Calibri"/>
              </a:rPr>
              <a:t>Actual SBA costs of staffing:</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Salaries:  $2,168,202 </a:t>
            </a:r>
            <a:r>
              <a:rPr lang="en-US" sz="2000">
                <a:solidFill>
                  <a:srgbClr val="FF0000"/>
                </a:solidFill>
                <a:latin typeface="Calibri"/>
                <a:ea typeface="Calibri"/>
                <a:cs typeface="Calibri"/>
                <a:sym typeface="Calibri"/>
              </a:rPr>
              <a:t>($620,184)</a:t>
            </a:r>
            <a:endParaRPr sz="2000">
              <a:solidFill>
                <a:srgbClr val="FF0000"/>
              </a:solidFill>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Discretionary: $2,675,248</a:t>
            </a:r>
            <a:endParaRPr sz="2000">
              <a:latin typeface="Calibri"/>
              <a:ea typeface="Calibri"/>
              <a:cs typeface="Calibri"/>
              <a:sym typeface="Calibri"/>
            </a:endParaRPr>
          </a:p>
          <a:p>
            <a:pPr indent="-152400" lvl="1" marL="438912" rtl="0" algn="l">
              <a:lnSpc>
                <a:spcPct val="90000"/>
              </a:lnSpc>
              <a:spcBef>
                <a:spcPts val="320"/>
              </a:spcBef>
              <a:spcAft>
                <a:spcPts val="0"/>
              </a:spcAft>
              <a:buClr>
                <a:schemeClr val="dk1"/>
              </a:buClr>
              <a:buSzPts val="2400"/>
              <a:buFont typeface="Calibri"/>
              <a:buChar char="•"/>
            </a:pPr>
            <a:r>
              <a:rPr lang="en-US" sz="2000">
                <a:latin typeface="Calibri"/>
                <a:ea typeface="Calibri"/>
                <a:cs typeface="Calibri"/>
                <a:sym typeface="Calibri"/>
              </a:rPr>
              <a:t>Benefits:  $446,482.49 </a:t>
            </a:r>
            <a:r>
              <a:rPr lang="en-US" sz="2000">
                <a:solidFill>
                  <a:srgbClr val="FF0000"/>
                </a:solidFill>
                <a:latin typeface="Calibri"/>
                <a:ea typeface="Calibri"/>
                <a:cs typeface="Calibri"/>
                <a:sym typeface="Calibri"/>
              </a:rPr>
              <a:t>($123,428.49)(not health)</a:t>
            </a:r>
            <a:endParaRPr sz="2000">
              <a:solidFill>
                <a:srgbClr val="FF0000"/>
              </a:solidFill>
              <a:latin typeface="Calibri"/>
              <a:ea typeface="Calibri"/>
              <a:cs typeface="Calibri"/>
              <a:sym typeface="Calibri"/>
            </a:endParaRPr>
          </a:p>
          <a:p>
            <a:pPr indent="-127000" lvl="1" marL="438912" rtl="0" algn="l">
              <a:lnSpc>
                <a:spcPct val="90000"/>
              </a:lnSpc>
              <a:spcBef>
                <a:spcPts val="320"/>
              </a:spcBef>
              <a:spcAft>
                <a:spcPts val="0"/>
              </a:spcAft>
              <a:buClr>
                <a:schemeClr val="dk1"/>
              </a:buClr>
              <a:buSzPts val="2000"/>
              <a:buFont typeface="Calibri"/>
              <a:buChar char="•"/>
            </a:pPr>
            <a:r>
              <a:rPr lang="en-US" sz="2000">
                <a:latin typeface="Calibri"/>
                <a:ea typeface="Calibri"/>
                <a:cs typeface="Calibri"/>
                <a:sym typeface="Calibri"/>
              </a:rPr>
              <a:t>Health-900.00 per month x 27 empl.$291,600</a:t>
            </a:r>
            <a:endParaRPr sz="2000">
              <a:latin typeface="Calibri"/>
              <a:ea typeface="Calibri"/>
              <a:cs typeface="Calibri"/>
              <a:sym typeface="Calibri"/>
            </a:endParaRPr>
          </a:p>
          <a:p>
            <a:pPr indent="0" lvl="0" marL="585216" rtl="0" algn="l">
              <a:lnSpc>
                <a:spcPct val="90000"/>
              </a:lnSpc>
              <a:spcBef>
                <a:spcPts val="320"/>
              </a:spcBef>
              <a:spcAft>
                <a:spcPts val="0"/>
              </a:spcAft>
              <a:buClr>
                <a:schemeClr val="dk1"/>
              </a:buClr>
              <a:buSzPts val="2610"/>
              <a:buFont typeface="Arial"/>
              <a:buNone/>
            </a:pPr>
            <a:r>
              <a:rPr lang="en-US" sz="960">
                <a:solidFill>
                  <a:srgbClr val="FF0000"/>
                </a:solidFill>
                <a:latin typeface="Calibri"/>
                <a:ea typeface="Calibri"/>
                <a:cs typeface="Calibri"/>
                <a:sym typeface="Calibri"/>
              </a:rPr>
              <a:t>                      </a:t>
            </a:r>
            <a:r>
              <a:rPr lang="en-US" sz="1536">
                <a:solidFill>
                  <a:srgbClr val="FF0000"/>
                </a:solidFill>
                <a:latin typeface="Calibri"/>
                <a:ea typeface="Calibri"/>
                <a:cs typeface="Calibri"/>
                <a:sym typeface="Calibri"/>
              </a:rPr>
              <a:t>           </a:t>
            </a:r>
            <a:endParaRPr sz="2400">
              <a:solidFill>
                <a:srgbClr val="FF0000"/>
              </a:solidFill>
              <a:latin typeface="Calibri"/>
              <a:ea typeface="Calibri"/>
              <a:cs typeface="Calibri"/>
              <a:sym typeface="Calibri"/>
            </a:endParaRPr>
          </a:p>
          <a:p>
            <a:pPr indent="0" lvl="0" marL="0" rtl="0" algn="l">
              <a:lnSpc>
                <a:spcPct val="100000"/>
              </a:lnSpc>
              <a:spcBef>
                <a:spcPts val="360"/>
              </a:spcBef>
              <a:spcAft>
                <a:spcPts val="600"/>
              </a:spcAft>
              <a:buSzPts val="2610"/>
              <a:buNone/>
            </a:pPr>
            <a:r>
              <a:rPr lang="en-US"/>
              <a:t>*73% is salaries/benefits of total GF budget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e715228748_0_9"/>
          <p:cNvSpPr txBox="1"/>
          <p:nvPr>
            <p:ph type="title"/>
          </p:nvPr>
        </p:nvSpPr>
        <p:spPr>
          <a:xfrm>
            <a:off x="1484311" y="685800"/>
            <a:ext cx="10018800" cy="1752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01" name="Google Shape;201;g3e715228748_0_9"/>
          <p:cNvSpPr txBox="1"/>
          <p:nvPr>
            <p:ph idx="1" type="body"/>
          </p:nvPr>
        </p:nvSpPr>
        <p:spPr>
          <a:xfrm>
            <a:off x="1484310" y="2666999"/>
            <a:ext cx="10018800" cy="3124200"/>
          </a:xfrm>
          <a:prstGeom prst="rect">
            <a:avLst/>
          </a:prstGeom>
        </p:spPr>
        <p:txBody>
          <a:bodyPr anchorCtr="0" anchor="ctr" bIns="45700" lIns="91425" spcFirstLastPara="1" rIns="91425" wrap="square" tIns="45700">
            <a:normAutofit/>
          </a:bodyPr>
          <a:lstStyle/>
          <a:p>
            <a:pPr indent="0" lvl="0" marL="0" rtl="0" algn="l">
              <a:spcBef>
                <a:spcPts val="360"/>
              </a:spcBef>
              <a:spcAft>
                <a:spcPts val="0"/>
              </a:spcAft>
              <a:buNone/>
            </a:pPr>
            <a:r>
              <a:t/>
            </a:r>
            <a:endParaRPr/>
          </a:p>
        </p:txBody>
      </p:sp>
      <p:pic>
        <p:nvPicPr>
          <p:cNvPr id="202" name="Google Shape;202;g3e715228748_0_9"/>
          <p:cNvPicPr preferRelativeResize="0"/>
          <p:nvPr/>
        </p:nvPicPr>
        <p:blipFill>
          <a:blip r:embed="rId3">
            <a:alphaModFix/>
          </a:blip>
          <a:stretch>
            <a:fillRect/>
          </a:stretch>
        </p:blipFill>
        <p:spPr>
          <a:xfrm>
            <a:off x="1960725" y="118550"/>
            <a:ext cx="919265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How many in each grade </a:t>
            </a:r>
            <a:r>
              <a:rPr lang="en-US" u="sng"/>
              <a:t>make a support unit?</a:t>
            </a:r>
            <a:endParaRPr/>
          </a:p>
        </p:txBody>
      </p:sp>
      <p:sp>
        <p:nvSpPr>
          <p:cNvPr id="208" name="Google Shape;208;p21"/>
          <p:cNvSpPr txBox="1"/>
          <p:nvPr>
            <p:ph idx="1" type="body"/>
          </p:nvPr>
        </p:nvSpPr>
        <p:spPr>
          <a:xfrm>
            <a:off x="1484310" y="2173223"/>
            <a:ext cx="10018713" cy="3124201"/>
          </a:xfrm>
          <a:prstGeom prst="rect">
            <a:avLst/>
          </a:prstGeom>
          <a:noFill/>
          <a:ln>
            <a:noFill/>
          </a:ln>
        </p:spPr>
        <p:txBody>
          <a:bodyPr anchorCtr="0" anchor="ctr" bIns="45700" lIns="91425" spcFirstLastPara="1" rIns="91425" wrap="square" tIns="45700">
            <a:normAutofit fontScale="77500" lnSpcReduction="20000"/>
          </a:bodyPr>
          <a:lstStyle/>
          <a:p>
            <a:pPr indent="-285750" lvl="0" marL="285750" rtl="0" algn="l">
              <a:lnSpc>
                <a:spcPct val="100000"/>
              </a:lnSpc>
              <a:spcBef>
                <a:spcPts val="0"/>
              </a:spcBef>
              <a:spcAft>
                <a:spcPts val="0"/>
              </a:spcAft>
              <a:buSzPct val="145000"/>
              <a:buChar char="•"/>
            </a:pPr>
            <a:r>
              <a:rPr lang="en-US"/>
              <a:t>K - 40 students</a:t>
            </a:r>
            <a:endParaRPr/>
          </a:p>
          <a:p>
            <a:pPr indent="-285750" lvl="0" marL="285750" rtl="0" algn="l">
              <a:lnSpc>
                <a:spcPct val="100000"/>
              </a:lnSpc>
              <a:spcBef>
                <a:spcPts val="972"/>
              </a:spcBef>
              <a:spcAft>
                <a:spcPts val="0"/>
              </a:spcAft>
              <a:buSzPct val="145000"/>
              <a:buChar char="•"/>
            </a:pPr>
            <a:r>
              <a:rPr lang="en-US"/>
              <a:t>1-3 – 16 students</a:t>
            </a:r>
            <a:endParaRPr/>
          </a:p>
          <a:p>
            <a:pPr indent="-285750" lvl="0" marL="285750" rtl="0" algn="l">
              <a:lnSpc>
                <a:spcPct val="100000"/>
              </a:lnSpc>
              <a:spcBef>
                <a:spcPts val="972"/>
              </a:spcBef>
              <a:spcAft>
                <a:spcPts val="0"/>
              </a:spcAft>
              <a:buSzPct val="145000"/>
              <a:buChar char="•"/>
            </a:pPr>
            <a:r>
              <a:rPr lang="en-US"/>
              <a:t>4-6 – 16 students</a:t>
            </a:r>
            <a:endParaRPr/>
          </a:p>
          <a:p>
            <a:pPr indent="-285750" lvl="0" marL="285750" rtl="0" algn="l">
              <a:lnSpc>
                <a:spcPct val="100000"/>
              </a:lnSpc>
              <a:spcBef>
                <a:spcPts val="972"/>
              </a:spcBef>
              <a:spcAft>
                <a:spcPts val="0"/>
              </a:spcAft>
              <a:buSzPct val="145000"/>
              <a:buChar char="•"/>
            </a:pPr>
            <a:r>
              <a:rPr lang="en-US"/>
              <a:t>7-12 – 12 students</a:t>
            </a:r>
            <a:endParaRPr/>
          </a:p>
          <a:p>
            <a:pPr indent="-285750" lvl="0" marL="285750" rtl="0" algn="l">
              <a:lnSpc>
                <a:spcPct val="100000"/>
              </a:lnSpc>
              <a:spcBef>
                <a:spcPts val="972"/>
              </a:spcBef>
              <a:spcAft>
                <a:spcPts val="0"/>
              </a:spcAft>
              <a:buSzPct val="145000"/>
              <a:buChar char="•"/>
            </a:pPr>
            <a:r>
              <a:rPr lang="en-US"/>
              <a:t>Alternative 14.5</a:t>
            </a:r>
            <a:endParaRPr/>
          </a:p>
          <a:p>
            <a:pPr indent="-285750" lvl="0" marL="285750" rtl="0" algn="l">
              <a:lnSpc>
                <a:spcPct val="100000"/>
              </a:lnSpc>
              <a:spcBef>
                <a:spcPts val="972"/>
              </a:spcBef>
              <a:spcAft>
                <a:spcPts val="0"/>
              </a:spcAft>
              <a:buSzPct val="145000"/>
              <a:buChar char="•"/>
            </a:pPr>
            <a:r>
              <a:rPr lang="en-US"/>
              <a:t>Special Education 14.5 students (based on the 6% (elementary) and 5.5% (secondary) calculation) </a:t>
            </a:r>
            <a:endParaRPr/>
          </a:p>
          <a:p>
            <a:pPr indent="-114491" lvl="0" marL="285750" rtl="0" algn="l">
              <a:lnSpc>
                <a:spcPct val="100000"/>
              </a:lnSpc>
              <a:spcBef>
                <a:spcPts val="972"/>
              </a:spcBef>
              <a:spcAft>
                <a:spcPts val="0"/>
              </a:spcAft>
              <a:buSzPct val="145000"/>
              <a:buNone/>
            </a:pPr>
            <a:r>
              <a:t/>
            </a:r>
            <a:endParaRPr/>
          </a:p>
          <a:p>
            <a:pPr indent="-285750" lvl="0" marL="285750" rtl="0" algn="l">
              <a:lnSpc>
                <a:spcPct val="100000"/>
              </a:lnSpc>
              <a:spcBef>
                <a:spcPts val="972"/>
              </a:spcBef>
              <a:spcAft>
                <a:spcPts val="0"/>
              </a:spcAft>
              <a:buSzPct val="145000"/>
              <a:buChar char="•"/>
            </a:pPr>
            <a:r>
              <a:rPr lang="en-US"/>
              <a:t>**Based on ADA – not enrollment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2025-05-06T22:00:26Z</dcterms:created>
  <dc:creator>Jonathan Gillen</dc:creator>
</cp:coreProperties>
</file>